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612" r:id="rId3"/>
    <p:sldId id="287" r:id="rId4"/>
    <p:sldId id="257" r:id="rId5"/>
    <p:sldId id="273" r:id="rId6"/>
    <p:sldId id="613" r:id="rId7"/>
    <p:sldId id="625" r:id="rId8"/>
    <p:sldId id="626" r:id="rId9"/>
    <p:sldId id="627" r:id="rId10"/>
    <p:sldId id="640" r:id="rId11"/>
    <p:sldId id="283" r:id="rId12"/>
    <p:sldId id="628" r:id="rId13"/>
    <p:sldId id="284" r:id="rId14"/>
    <p:sldId id="620" r:id="rId15"/>
    <p:sldId id="619" r:id="rId16"/>
    <p:sldId id="618" r:id="rId17"/>
    <p:sldId id="631" r:id="rId18"/>
    <p:sldId id="632" r:id="rId19"/>
    <p:sldId id="630" r:id="rId20"/>
    <p:sldId id="629" r:id="rId21"/>
    <p:sldId id="634" r:id="rId22"/>
    <p:sldId id="636" r:id="rId23"/>
    <p:sldId id="637" r:id="rId24"/>
    <p:sldId id="638" r:id="rId25"/>
    <p:sldId id="617" r:id="rId26"/>
    <p:sldId id="285" r:id="rId27"/>
    <p:sldId id="294" r:id="rId28"/>
    <p:sldId id="295" r:id="rId29"/>
    <p:sldId id="296" r:id="rId30"/>
    <p:sldId id="297" r:id="rId31"/>
    <p:sldId id="298" r:id="rId32"/>
    <p:sldId id="299" r:id="rId33"/>
    <p:sldId id="641" r:id="rId34"/>
    <p:sldId id="286" r:id="rId35"/>
    <p:sldId id="608" r:id="rId36"/>
    <p:sldId id="307" r:id="rId37"/>
    <p:sldId id="264" r:id="rId38"/>
  </p:sldIdLst>
  <p:sldSz cx="18288000" cy="10287000"/>
  <p:notesSz cx="6858000" cy="9144000"/>
  <p:embeddedFontLst>
    <p:embeddedFont>
      <p:font typeface="Gmarket Sans Light" panose="020B0600000101010101" charset="-127"/>
      <p:regular r:id="rId40"/>
    </p:embeddedFont>
    <p:embeddedFont>
      <p:font typeface="Gmarket Sans Medium" panose="020B0600000101010101" charset="-127"/>
      <p:regular r:id="rId41"/>
    </p:embeddedFont>
    <p:embeddedFont>
      <p:font typeface="Pretendard Regular" panose="020B0600000101010101" charset="-127"/>
      <p:regular r:id="rId42"/>
    </p:embeddedFont>
    <p:embeddedFont>
      <p:font typeface="Gmarket Sans Bold" panose="02000000000000000000" pitchFamily="50" charset="-127"/>
      <p:regular r:id="rId43"/>
      <p:bold r:id="rId44"/>
    </p:embeddedFont>
    <p:embeddedFont>
      <p:font typeface="G마켓 산스 Bold" panose="02000000000000000000" pitchFamily="50" charset="-127"/>
      <p:regular r:id="rId45"/>
    </p:embeddedFont>
    <p:embeddedFont>
      <p:font typeface="Pretendard Black" panose="02000A03000000020004" pitchFamily="50" charset="-127"/>
      <p:bold r:id="rId46"/>
    </p:embeddedFont>
    <p:embeddedFont>
      <p:font typeface="Pretendard ExtraBold" panose="02000903000000020004" pitchFamily="50" charset="-127"/>
      <p:bold r:id="rId47"/>
    </p:embeddedFont>
    <p:embeddedFont>
      <p:font typeface="Pretendard Light" panose="02000403000000020004" pitchFamily="50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휴먼엑스포" panose="02030504000101010101" pitchFamily="18" charset="-12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6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6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C8CB6-2938-4B3A-A3EA-3AAD87E66F7E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93C46-A498-44F0-9326-8AD458980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48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74F5-0B90-4704-A4F0-752429FDAB1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683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0" Type="http://schemas.openxmlformats.org/officeDocument/2006/relationships/image" Target="../media/image24.png"/><Relationship Id="rId41" Type="http://schemas.openxmlformats.org/officeDocument/2006/relationships/image" Target="../media/image4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im-sniper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99.png"/><Relationship Id="rId4" Type="http://schemas.openxmlformats.org/officeDocument/2006/relationships/image" Target="../media/image101.png"/><Relationship Id="rId9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52" t="-208" r="2888"/>
          <a:stretch/>
        </p:blipFill>
        <p:spPr>
          <a:xfrm rot="-5400000">
            <a:off x="3987800" y="-4013200"/>
            <a:ext cx="10287000" cy="1831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800" y="2362200"/>
            <a:ext cx="1028700" cy="901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25400" y="4076700"/>
            <a:ext cx="183896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 dirty="0" err="1">
                <a:solidFill>
                  <a:srgbClr val="FFFFFF"/>
                </a:solidFill>
                <a:ea typeface="Pretendard Light"/>
              </a:rPr>
              <a:t>취준생을</a:t>
            </a:r>
            <a:r>
              <a:rPr lang="en-US" sz="6200" b="0" i="0" u="none" strike="noStrike" dirty="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6200" b="0" i="0" u="none" strike="noStrike" dirty="0">
                <a:solidFill>
                  <a:srgbClr val="FFFFFF"/>
                </a:solidFill>
                <a:ea typeface="Pretendard Light"/>
              </a:rPr>
              <a:t>위한</a:t>
            </a:r>
            <a:r>
              <a:rPr lang="en-US" sz="6200" b="0" i="0" u="none" strike="noStrike" dirty="0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6200" b="0" i="0" u="none" strike="noStrike" dirty="0" err="1">
                <a:solidFill>
                  <a:srgbClr val="FFFFFF"/>
                </a:solidFill>
                <a:ea typeface="Pretendard Light"/>
              </a:rPr>
              <a:t>취준생을</a:t>
            </a:r>
            <a:r>
              <a:rPr lang="en-US" sz="6200" b="0" i="0" u="none" strike="noStrike" dirty="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6200" b="0" i="0" u="none" strike="noStrike" dirty="0">
                <a:solidFill>
                  <a:srgbClr val="FFFFFF"/>
                </a:solidFill>
                <a:ea typeface="Pretendard Light"/>
              </a:rPr>
              <a:t>겨냥한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2800" y="5219700"/>
            <a:ext cx="9029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FFFFFF"/>
                </a:solidFill>
                <a:ea typeface="Pretendard Black"/>
              </a:rPr>
              <a:t>온라인</a:t>
            </a:r>
            <a:r>
              <a:rPr lang="en-US" sz="8000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8000" b="0" i="0" u="none" strike="noStrike" dirty="0">
                <a:solidFill>
                  <a:srgbClr val="FFFFFF"/>
                </a:solidFill>
                <a:ea typeface="Pretendard Black"/>
              </a:rPr>
              <a:t>마켓</a:t>
            </a:r>
            <a:r>
              <a:rPr lang="en-US" sz="8000" b="0" i="0" u="none" strike="noStrike" dirty="0">
                <a:solidFill>
                  <a:srgbClr val="FFFFFF"/>
                </a:solidFill>
                <a:latin typeface="Pretendard Black"/>
              </a:rPr>
              <a:t> </a:t>
            </a:r>
            <a:r>
              <a:rPr lang="en-US" sz="8000" b="0" i="0" u="none" strike="noStrike" dirty="0">
                <a:solidFill>
                  <a:srgbClr val="B8E9FF"/>
                </a:solidFill>
                <a:latin typeface="Pretendard Black"/>
              </a:rPr>
              <a:t>AIM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2500" y="3556000"/>
            <a:ext cx="8610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400">
                <a:solidFill>
                  <a:srgbClr val="FFFFFF"/>
                </a:solidFill>
                <a:latin typeface="Gmarket Sans Light"/>
              </a:rPr>
              <a:t>AI COMPANY INSIGHT MARKET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670800" y="7213600"/>
            <a:ext cx="2959100" cy="622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20000" y="7315200"/>
            <a:ext cx="3022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Pretendard Light"/>
              </a:rPr>
              <a:t>By AIM-Sniper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C25AB533-736C-5846-48F1-611380E3733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D45944E-A7EF-4D12-0020-7428745BE80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AB447AAE-380F-947E-5FC1-76DECC6A60F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D08ED7-87B0-44B4-F3E7-297D7BB94A15}"/>
              </a:ext>
            </a:extLst>
          </p:cNvPr>
          <p:cNvGrpSpPr/>
          <p:nvPr/>
        </p:nvGrpSpPr>
        <p:grpSpPr>
          <a:xfrm>
            <a:off x="749489" y="876300"/>
            <a:ext cx="6870511" cy="1419619"/>
            <a:chOff x="685800" y="876300"/>
            <a:chExt cx="6870511" cy="1419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BA506-74C3-C791-6012-612EC218DD83}"/>
                </a:ext>
              </a:extLst>
            </p:cNvPr>
            <p:cNvSpPr txBox="1"/>
            <p:nvPr/>
          </p:nvSpPr>
          <p:spPr>
            <a:xfrm>
              <a:off x="1591329" y="876300"/>
              <a:ext cx="596498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기획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설문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(Google Form)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결과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0039175-CF69-E846-581E-E4FA34389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886386"/>
              <a:ext cx="851775" cy="82811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51A685-13DA-7C37-D581-9EC2BBD144E7}"/>
              </a:ext>
            </a:extLst>
          </p:cNvPr>
          <p:cNvGrpSpPr/>
          <p:nvPr/>
        </p:nvGrpSpPr>
        <p:grpSpPr>
          <a:xfrm>
            <a:off x="152400" y="2095500"/>
            <a:ext cx="17907000" cy="7543800"/>
            <a:chOff x="76200" y="2095500"/>
            <a:chExt cx="17907000" cy="75438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478093-BEE0-A2A7-0D4F-B84762AD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" y="2095500"/>
              <a:ext cx="5962762" cy="75438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B42690B-FBB3-5325-B2DB-C13856D87B0C}"/>
                </a:ext>
              </a:extLst>
            </p:cNvPr>
            <p:cNvGrpSpPr/>
            <p:nvPr/>
          </p:nvGrpSpPr>
          <p:grpSpPr>
            <a:xfrm>
              <a:off x="5668748" y="2095500"/>
              <a:ext cx="12314452" cy="7543800"/>
              <a:chOff x="4309171" y="1189292"/>
              <a:chExt cx="7646305" cy="515251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2FB9DDB-135D-ABD1-9377-A017C7383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9171" y="1189292"/>
                <a:ext cx="3964879" cy="5152516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94E9DCA-9044-E7F2-5EDA-8AFE31E3B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4050" y="1189292"/>
                <a:ext cx="3681426" cy="51525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9938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85066F-AE0C-DDA6-9F3D-EAB5C7C34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4456F733-1C96-BDA2-0B81-6AF9E708FF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4DA746FD-85E1-60B9-2E94-75D0F608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39C7A1E2-E111-7701-B849-2D47711D17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86A0E9CB-B54B-2C5D-E3AE-CD349A29FC8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6446500" y="4914900"/>
            <a:ext cx="304800" cy="3048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234FC61F-B88E-1017-2242-078C2D83F292}"/>
              </a:ext>
            </a:extLst>
          </p:cNvPr>
          <p:cNvSpPr txBox="1"/>
          <p:nvPr/>
        </p:nvSpPr>
        <p:spPr>
          <a:xfrm>
            <a:off x="6223000" y="5930900"/>
            <a:ext cx="10604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요구사항</a:t>
            </a:r>
            <a:r>
              <a:rPr lang="en-US" sz="81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정의서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0B84D37D-8A3A-7DCD-F564-C2491534A2D9}"/>
              </a:ext>
            </a:extLst>
          </p:cNvPr>
          <p:cNvSpPr txBox="1"/>
          <p:nvPr/>
        </p:nvSpPr>
        <p:spPr>
          <a:xfrm>
            <a:off x="13449300" y="3556000"/>
            <a:ext cx="2832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12300" b="0" i="0" u="none" strike="noStrike" dirty="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66405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90C0CD-880B-9476-90AD-2DBFEABA4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788334"/>
            <a:ext cx="10258905" cy="923196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D850F4B-E302-A8D9-0827-47669BFEA213}"/>
              </a:ext>
            </a:extLst>
          </p:cNvPr>
          <p:cNvGrpSpPr/>
          <p:nvPr/>
        </p:nvGrpSpPr>
        <p:grpSpPr>
          <a:xfrm>
            <a:off x="685800" y="876300"/>
            <a:ext cx="4660711" cy="838200"/>
            <a:chOff x="685800" y="876300"/>
            <a:chExt cx="4660711" cy="8382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C75EC-905F-5BD5-EE8B-892DAEACF331}"/>
                </a:ext>
              </a:extLst>
            </p:cNvPr>
            <p:cNvSpPr txBox="1"/>
            <p:nvPr/>
          </p:nvSpPr>
          <p:spPr>
            <a:xfrm>
              <a:off x="1524000" y="876300"/>
              <a:ext cx="3822511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요구사항 정의서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873D71-2F1C-526B-B8AE-B6344008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886386"/>
              <a:ext cx="851775" cy="8281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C45E82-59A2-4C1E-BC14-554B14EE086E}"/>
              </a:ext>
            </a:extLst>
          </p:cNvPr>
          <p:cNvSpPr txBox="1"/>
          <p:nvPr/>
        </p:nvSpPr>
        <p:spPr>
          <a:xfrm>
            <a:off x="838200" y="2593196"/>
            <a:ext cx="5615109" cy="7440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기본적인 요구사항 정의서를 작성하였지만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저희는 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Waterfall 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방식이 아닌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Agile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방식으로 프로젝트를 진행하고 있습니다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크게 아래 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4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가지 구성으로 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Backlog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를 작성하며 </a:t>
            </a:r>
            <a:r>
              <a:rPr lang="ko-KR" altLang="en-US" sz="2000" dirty="0" err="1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개발중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입니다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(1) Front-End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(2) Back-End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(3) Fast API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(4) AI-Client (</a:t>
            </a:r>
            <a:r>
              <a:rPr lang="en-US" altLang="ko-KR" sz="2000" dirty="0" err="1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DeepLearningLocalSever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)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1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98A3B-DBDF-A6FE-7480-203E8DA8F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9427C96C-605C-3B9E-8973-E8956547A3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4F7E0FC9-0D09-9C51-B570-41AFC3C7AD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99F25241-31BF-59CA-9EE9-635F3D7FEC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4FB7C80-DEF1-503D-0170-297DFCB3BD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6446500" y="4914900"/>
            <a:ext cx="304800" cy="3048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18AD9A5-BE65-8B06-40C1-9CD4D03ADD57}"/>
              </a:ext>
            </a:extLst>
          </p:cNvPr>
          <p:cNvSpPr txBox="1"/>
          <p:nvPr/>
        </p:nvSpPr>
        <p:spPr>
          <a:xfrm>
            <a:off x="6223000" y="5588000"/>
            <a:ext cx="10604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프로젝트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진행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상황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0E17EEFE-022D-86E3-44B0-023C4DBE04F1}"/>
              </a:ext>
            </a:extLst>
          </p:cNvPr>
          <p:cNvSpPr txBox="1"/>
          <p:nvPr/>
        </p:nvSpPr>
        <p:spPr>
          <a:xfrm>
            <a:off x="14008100" y="7226300"/>
            <a:ext cx="2590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3100" b="0" i="0" u="none" strike="noStrike">
                <a:solidFill>
                  <a:srgbClr val="FFFFFF"/>
                </a:solidFill>
                <a:ea typeface="Pretendard Light"/>
              </a:rPr>
              <a:t>진행</a:t>
            </a:r>
            <a:r>
              <a:rPr lang="en-US" sz="3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Light"/>
              </a:rPr>
              <a:t>상황</a:t>
            </a:r>
            <a:r>
              <a:rPr lang="en-US" sz="3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Light"/>
              </a:rPr>
              <a:t>보고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299F04BC-FB25-8182-534F-73C3E33D9CB5}"/>
              </a:ext>
            </a:extLst>
          </p:cNvPr>
          <p:cNvSpPr txBox="1"/>
          <p:nvPr/>
        </p:nvSpPr>
        <p:spPr>
          <a:xfrm>
            <a:off x="13792200" y="7861300"/>
            <a:ext cx="2819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Light"/>
              </a:rPr>
              <a:t>Backlog </a:t>
            </a:r>
            <a:r>
              <a:rPr lang="ko-KR" sz="3100" b="0" i="0" u="none" strike="noStrike">
                <a:solidFill>
                  <a:srgbClr val="FFFFFF"/>
                </a:solidFill>
                <a:ea typeface="Pretendard Light"/>
              </a:rPr>
              <a:t>현황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E5D8FA0D-0A00-1234-EFF3-69A04FA3E5A2}"/>
              </a:ext>
            </a:extLst>
          </p:cNvPr>
          <p:cNvSpPr txBox="1"/>
          <p:nvPr/>
        </p:nvSpPr>
        <p:spPr>
          <a:xfrm>
            <a:off x="13449300" y="3556000"/>
            <a:ext cx="2832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12300" b="0" i="0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4053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7A85781-4D1D-B0AE-2774-B71844686FB6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0A0474F3-5020-78E2-2CCD-BAEFBA687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CD05CAC9-025C-246F-B886-B823460D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AE9080B3-A899-2E0D-C87E-72F19D05C309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C8AC93-8300-E087-0D70-69A4ACE57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3" y="1866900"/>
            <a:ext cx="16625455" cy="76380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0A22BC-A52D-483C-DC14-E09133EBB0FA}"/>
              </a:ext>
            </a:extLst>
          </p:cNvPr>
          <p:cNvGrpSpPr/>
          <p:nvPr/>
        </p:nvGrpSpPr>
        <p:grpSpPr>
          <a:xfrm>
            <a:off x="618990" y="911178"/>
            <a:ext cx="16907010" cy="727122"/>
            <a:chOff x="618990" y="876300"/>
            <a:chExt cx="16907010" cy="7271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D8A66F-F716-367F-1B68-E7950E5CA754}"/>
                </a:ext>
              </a:extLst>
            </p:cNvPr>
            <p:cNvSpPr txBox="1"/>
            <p:nvPr/>
          </p:nvSpPr>
          <p:spPr>
            <a:xfrm>
              <a:off x="1524000" y="876300"/>
              <a:ext cx="16002000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Backlog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현황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: Backend (0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39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51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CF9D09-A5A3-0CD9-5C60-BE12A614B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990" y="982420"/>
              <a:ext cx="905010" cy="579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99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79691A3-EEF6-8205-E260-703A72A66456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F9FFA046-71D9-FAAA-6706-0F04B054A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065584D3-719C-EC69-4307-2130BFB8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3069AF57-A499-0EAB-F311-0F7372F8B846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F403F2D-DF08-D6CE-A83C-B48218443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" y="2386202"/>
            <a:ext cx="16625455" cy="710069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873616A-6484-3627-E817-C90B2017871A}"/>
              </a:ext>
            </a:extLst>
          </p:cNvPr>
          <p:cNvGrpSpPr/>
          <p:nvPr/>
        </p:nvGrpSpPr>
        <p:grpSpPr>
          <a:xfrm>
            <a:off x="618990" y="911178"/>
            <a:ext cx="10430010" cy="727122"/>
            <a:chOff x="618990" y="834978"/>
            <a:chExt cx="10430010" cy="7271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74F061-4180-D40A-22E8-A66B3780A31F}"/>
                </a:ext>
              </a:extLst>
            </p:cNvPr>
            <p:cNvSpPr txBox="1"/>
            <p:nvPr/>
          </p:nvSpPr>
          <p:spPr>
            <a:xfrm>
              <a:off x="1496104" y="834978"/>
              <a:ext cx="9552896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Backlog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현황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: Front-End (0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43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59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DD2A50-00CE-7130-BA45-A5C9FB94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990" y="952500"/>
              <a:ext cx="905010" cy="579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505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A77D61-D534-53D4-8B97-3FBDC3446AC2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BF01391B-4B32-47DA-D58F-0E6F0A6A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3BE3C51B-472F-8800-A0B5-8FB7DB8A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BA7819C-E0D2-62B7-34EA-69225751BEC0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66DF1B5-FFC9-B9EF-382A-B11400713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295900"/>
            <a:ext cx="4658734" cy="23358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C98F45-96CD-7E7A-867E-E1AD239EA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984" y="820882"/>
            <a:ext cx="7883016" cy="935181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D71B05E-7EAC-EF76-281A-127BA7339EE6}"/>
              </a:ext>
            </a:extLst>
          </p:cNvPr>
          <p:cNvGrpSpPr/>
          <p:nvPr/>
        </p:nvGrpSpPr>
        <p:grpSpPr>
          <a:xfrm>
            <a:off x="618990" y="876300"/>
            <a:ext cx="16830810" cy="727122"/>
            <a:chOff x="618990" y="876300"/>
            <a:chExt cx="16830810" cy="7271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79375F-01DD-D3B6-F01D-97A8C445FECE}"/>
                </a:ext>
              </a:extLst>
            </p:cNvPr>
            <p:cNvSpPr txBox="1"/>
            <p:nvPr/>
          </p:nvSpPr>
          <p:spPr>
            <a:xfrm>
              <a:off x="1447800" y="876300"/>
              <a:ext cx="16002000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Backlog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현황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: AI Client (0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16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34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9F27356-18DE-00CD-C7B8-1148F3C50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990" y="982420"/>
              <a:ext cx="905010" cy="57968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979326A-0FE5-7003-36A2-F2A5820AC82B}"/>
              </a:ext>
            </a:extLst>
          </p:cNvPr>
          <p:cNvGrpSpPr/>
          <p:nvPr/>
        </p:nvGrpSpPr>
        <p:grpSpPr>
          <a:xfrm>
            <a:off x="542790" y="4434361"/>
            <a:ext cx="16830810" cy="727122"/>
            <a:chOff x="542790" y="4434361"/>
            <a:chExt cx="16830810" cy="72712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3D5C81-939C-365F-47CF-CC9690258702}"/>
                </a:ext>
              </a:extLst>
            </p:cNvPr>
            <p:cNvSpPr txBox="1"/>
            <p:nvPr/>
          </p:nvSpPr>
          <p:spPr>
            <a:xfrm>
              <a:off x="1371600" y="4434361"/>
              <a:ext cx="16002000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Backlog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현황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: </a:t>
              </a:r>
              <a:r>
                <a:rPr lang="en-US" altLang="ko-KR" sz="3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FastAPI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(0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1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2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CD51BFA-6202-2270-3011-052B91D7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790" y="4563820"/>
              <a:ext cx="905010" cy="579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05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A77D61-D534-53D4-8B97-3FBDC3446AC2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BF01391B-4B32-47DA-D58F-0E6F0A6A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3BE3C51B-472F-8800-A0B5-8FB7DB8A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BA7819C-E0D2-62B7-34EA-69225751BEC0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DD1DCD9-30DB-B611-8918-F3DC2E0A2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350" y="2857500"/>
            <a:ext cx="15114050" cy="4461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B219B7-A230-D05D-63C5-C259F020BF84}"/>
              </a:ext>
            </a:extLst>
          </p:cNvPr>
          <p:cNvSpPr txBox="1"/>
          <p:nvPr/>
        </p:nvSpPr>
        <p:spPr>
          <a:xfrm>
            <a:off x="1524000" y="876300"/>
            <a:ext cx="16002000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Backlog </a:t>
            </a:r>
            <a:r>
              <a: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현황</a:t>
            </a:r>
            <a:r>
              <a:rPr lang="en-US" altLang="ko-KR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: Infra (0</a:t>
            </a:r>
            <a:r>
              <a: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 → </a:t>
            </a:r>
            <a:r>
              <a:rPr lang="en-US" altLang="ko-KR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6</a:t>
            </a:r>
            <a:r>
              <a: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 → </a:t>
            </a:r>
            <a:r>
              <a:rPr lang="en-US" altLang="ko-KR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16</a:t>
            </a:r>
            <a:r>
              <a: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</a:t>
            </a:r>
            <a:r>
              <a:rPr lang="en-US" altLang="ko-KR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)</a:t>
            </a:r>
            <a:endParaRPr lang="ko-KR" altLang="en-US" sz="3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B5B91A-7024-BBBE-653E-BE5B654A18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90" y="982420"/>
            <a:ext cx="905010" cy="57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8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A77D61-D534-53D4-8B97-3FBDC3446AC2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BF01391B-4B32-47DA-D58F-0E6F0A6A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3BE3C51B-472F-8800-A0B5-8FB7DB8A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BA7819C-E0D2-62B7-34EA-69225751BEC0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D9CA90A-97BE-A52A-D128-245332624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41" y="1747247"/>
            <a:ext cx="10482759" cy="850165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022322-1241-3851-0E33-7BB7C116A416}"/>
              </a:ext>
            </a:extLst>
          </p:cNvPr>
          <p:cNvGrpSpPr/>
          <p:nvPr/>
        </p:nvGrpSpPr>
        <p:grpSpPr>
          <a:xfrm>
            <a:off x="618990" y="876300"/>
            <a:ext cx="16907010" cy="727122"/>
            <a:chOff x="618990" y="876300"/>
            <a:chExt cx="16907010" cy="7271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B219B7-A230-D05D-63C5-C259F020BF84}"/>
                </a:ext>
              </a:extLst>
            </p:cNvPr>
            <p:cNvSpPr txBox="1"/>
            <p:nvPr/>
          </p:nvSpPr>
          <p:spPr>
            <a:xfrm>
              <a:off x="1524000" y="876300"/>
              <a:ext cx="16002000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Backlog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현황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: Mentoring (0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5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25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7C4E056-B878-D55F-F03E-2858DC099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990" y="982420"/>
              <a:ext cx="905010" cy="579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807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7D9160-392B-6546-6175-A1A217FE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217" y="1954346"/>
            <a:ext cx="13905583" cy="814215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595BDC-CD2A-4A77-1F50-07618BB54D08}"/>
              </a:ext>
            </a:extLst>
          </p:cNvPr>
          <p:cNvGrpSpPr/>
          <p:nvPr/>
        </p:nvGrpSpPr>
        <p:grpSpPr>
          <a:xfrm>
            <a:off x="767778" y="911178"/>
            <a:ext cx="4490022" cy="727122"/>
            <a:chOff x="767778" y="911178"/>
            <a:chExt cx="4490022" cy="7271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8DA1AB-729C-7C91-49AA-B83ABFBA653C}"/>
                </a:ext>
              </a:extLst>
            </p:cNvPr>
            <p:cNvSpPr txBox="1"/>
            <p:nvPr/>
          </p:nvSpPr>
          <p:spPr>
            <a:xfrm>
              <a:off x="1435289" y="911178"/>
              <a:ext cx="3822511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서비스 </a:t>
              </a:r>
              <a:r>
                <a:rPr lang="ko-KR" altLang="en-US" sz="3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아키텍쳐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B0956A9-3CAE-4733-71A2-94DFF1B9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80F967-273D-E6BD-D50F-CCD79BD8C582}"/>
              </a:ext>
            </a:extLst>
          </p:cNvPr>
          <p:cNvSpPr txBox="1"/>
          <p:nvPr/>
        </p:nvSpPr>
        <p:spPr>
          <a:xfrm>
            <a:off x="9982200" y="78105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highlight>
                  <a:srgbClr val="C0C0C0"/>
                </a:highlight>
                <a:latin typeface="+mj-lt"/>
              </a:rPr>
              <a:t>비동기 </a:t>
            </a:r>
            <a:r>
              <a:rPr lang="en-US" altLang="ko-KR" sz="2800" b="1" dirty="0">
                <a:highlight>
                  <a:srgbClr val="C0C0C0"/>
                </a:highlight>
                <a:latin typeface="+mj-lt"/>
              </a:rPr>
              <a:t>Socket </a:t>
            </a:r>
            <a:r>
              <a:rPr lang="ko-KR" altLang="en-US" sz="2800" b="1" dirty="0">
                <a:highlight>
                  <a:srgbClr val="C0C0C0"/>
                </a:highlight>
                <a:latin typeface="+mj-lt"/>
              </a:rPr>
              <a:t>통신</a:t>
            </a:r>
            <a:endParaRPr lang="ko-KR" altLang="en-US" b="1" dirty="0">
              <a:highlight>
                <a:srgbClr val="C0C0C0"/>
              </a:highlight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E9FAE-2B68-A3E8-2A7A-82C4E47FDCAC}"/>
              </a:ext>
            </a:extLst>
          </p:cNvPr>
          <p:cNvSpPr txBox="1"/>
          <p:nvPr/>
        </p:nvSpPr>
        <p:spPr>
          <a:xfrm>
            <a:off x="8138160" y="3250168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Gmarket Sans Bold" panose="020B0600000101010101" charset="-127"/>
                <a:ea typeface="Gmarket Sans Bold" panose="020B0600000101010101" charset="-127"/>
              </a:rPr>
              <a:t>BE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2DAB3-A6A9-6FE5-4A9B-079109A070F6}"/>
              </a:ext>
            </a:extLst>
          </p:cNvPr>
          <p:cNvSpPr txBox="1"/>
          <p:nvPr/>
        </p:nvSpPr>
        <p:spPr>
          <a:xfrm>
            <a:off x="11033760" y="3238500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Gmarket Sans Bold" panose="020B0600000101010101" charset="-127"/>
                <a:ea typeface="Gmarket Sans Bold" panose="020B0600000101010101" charset="-127"/>
              </a:rPr>
              <a:t>FE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19DAB-58ED-A373-E420-C9676D2F7A48}"/>
              </a:ext>
            </a:extLst>
          </p:cNvPr>
          <p:cNvSpPr txBox="1"/>
          <p:nvPr/>
        </p:nvSpPr>
        <p:spPr>
          <a:xfrm>
            <a:off x="9296400" y="6602968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Gmarket Sans Bold" panose="020B0600000101010101" charset="-127"/>
                <a:ea typeface="Gmarket Sans Bold" panose="020B0600000101010101" charset="-127"/>
              </a:rPr>
              <a:t>Fast API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F90FC-D6EE-101B-4D64-14CBB3EE9E06}"/>
              </a:ext>
            </a:extLst>
          </p:cNvPr>
          <p:cNvSpPr txBox="1"/>
          <p:nvPr/>
        </p:nvSpPr>
        <p:spPr>
          <a:xfrm>
            <a:off x="9220200" y="9790238"/>
            <a:ext cx="5787388" cy="38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Gmarket Sans Bold" panose="020B0600000101010101" charset="-127"/>
                <a:ea typeface="Gmarket Sans Bold" panose="020B0600000101010101" charset="-127"/>
              </a:rPr>
              <a:t>AI-Client</a:t>
            </a:r>
            <a:r>
              <a:rPr lang="en-US" altLang="ko-KR" dirty="0">
                <a:latin typeface="Gmarket Sans Bold" panose="020B0600000101010101" charset="-127"/>
                <a:ea typeface="Gmarket Sans Bold" panose="020B0600000101010101" charset="-127"/>
              </a:rPr>
              <a:t> (Deep Learning Local Server)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48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6" name="직사각형 19605">
            <a:extLst>
              <a:ext uri="{FF2B5EF4-FFF2-40B4-BE49-F238E27FC236}">
                <a16:creationId xmlns:a16="http://schemas.microsoft.com/office/drawing/2014/main" id="{86A2D178-75D1-7062-3418-6D62AB8BC4BF}"/>
              </a:ext>
            </a:extLst>
          </p:cNvPr>
          <p:cNvSpPr/>
          <p:nvPr/>
        </p:nvSpPr>
        <p:spPr>
          <a:xfrm>
            <a:off x="11831557" y="4429654"/>
            <a:ext cx="5477313" cy="5302835"/>
          </a:xfrm>
          <a:prstGeom prst="rect">
            <a:avLst/>
          </a:prstGeom>
          <a:solidFill>
            <a:srgbClr val="E9EBF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9605" name="직사각형 19604">
            <a:extLst>
              <a:ext uri="{FF2B5EF4-FFF2-40B4-BE49-F238E27FC236}">
                <a16:creationId xmlns:a16="http://schemas.microsoft.com/office/drawing/2014/main" id="{6B462A57-66CC-137F-A187-77976F3D1FCD}"/>
              </a:ext>
            </a:extLst>
          </p:cNvPr>
          <p:cNvSpPr/>
          <p:nvPr/>
        </p:nvSpPr>
        <p:spPr>
          <a:xfrm>
            <a:off x="1014693" y="4432300"/>
            <a:ext cx="10619229" cy="5302835"/>
          </a:xfrm>
          <a:prstGeom prst="rect">
            <a:avLst/>
          </a:prstGeom>
          <a:solidFill>
            <a:srgbClr val="E9EBFD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2405489" y="2419906"/>
            <a:ext cx="13132844" cy="6661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2880"/>
              </a:lnSpc>
            </a:pPr>
            <a:r>
              <a:rPr lang="en-US" sz="2400" b="1" i="0" u="none" strike="noStrike" dirty="0">
                <a:solidFill>
                  <a:srgbClr val="5350E0"/>
                </a:solidFill>
                <a:latin typeface="Pretendard Light"/>
              </a:rPr>
              <a:t>AIM-SNIPER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Light"/>
              </a:rPr>
              <a:t>는 </a:t>
            </a:r>
            <a:r>
              <a:rPr lang="ko-KR" altLang="en-US" sz="2400" dirty="0">
                <a:solidFill>
                  <a:srgbClr val="2A2A2A"/>
                </a:solidFill>
                <a:latin typeface="Pretendard Light"/>
              </a:rPr>
              <a:t>각자의 관심 분야에서 더 나은 서비스를 위한 개발과 연구를 진행하고 있습니다</a:t>
            </a:r>
            <a:r>
              <a:rPr lang="en-US" altLang="ko-KR" sz="2400" dirty="0">
                <a:solidFill>
                  <a:srgbClr val="2A2A2A"/>
                </a:solidFill>
                <a:latin typeface="Pretendard Light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68400" y="1104900"/>
            <a:ext cx="1315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000000"/>
                </a:solidFill>
                <a:latin typeface="Gmarket Sans Medium"/>
                <a:ea typeface="Gmarket Sans Medium"/>
              </a:rPr>
              <a:t>팀</a:t>
            </a:r>
            <a:r>
              <a:rPr lang="en-US" sz="48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en-US" sz="4800" b="1" i="0" u="none" strike="noStrike" dirty="0">
                <a:solidFill>
                  <a:srgbClr val="5350E0"/>
                </a:solidFill>
                <a:latin typeface="Gmarket Sans Medium"/>
              </a:rPr>
              <a:t>"AIM-SNIPER</a:t>
            </a:r>
            <a:r>
              <a:rPr lang="en-US" altLang="ko-KR" sz="4800" b="1" i="0" u="none" strike="noStrike" dirty="0">
                <a:solidFill>
                  <a:srgbClr val="5350E0"/>
                </a:solidFill>
                <a:latin typeface="Gmarket Sans Medium"/>
              </a:rPr>
              <a:t>"</a:t>
            </a:r>
            <a:r>
              <a:rPr lang="ko-KR" altLang="en-US" sz="4800" dirty="0">
                <a:solidFill>
                  <a:srgbClr val="000000"/>
                </a:solidFill>
                <a:latin typeface="Gmarket Sans Medium"/>
                <a:ea typeface="Gmarket Sans Medium"/>
              </a:rPr>
              <a:t>를</a:t>
            </a:r>
            <a:r>
              <a:rPr lang="en-US" sz="4800" b="0" i="0" u="none" strike="noStrike" dirty="0">
                <a:solidFill>
                  <a:srgbClr val="2A2A2A"/>
                </a:solidFill>
                <a:latin typeface="Gmarket Sans Medium"/>
              </a:rPr>
              <a:t> </a:t>
            </a:r>
            <a:r>
              <a:rPr lang="ko-KR" sz="4800" b="0" i="0" u="none" strike="noStrike" dirty="0">
                <a:solidFill>
                  <a:srgbClr val="2A2A2A"/>
                </a:solidFill>
                <a:ea typeface="Gmarket Sans Medium"/>
              </a:rPr>
              <a:t>소개합니다</a:t>
            </a:r>
            <a:r>
              <a:rPr lang="en-US" sz="4800" b="0" i="0" u="none" strike="noStrike" dirty="0">
                <a:solidFill>
                  <a:srgbClr val="2A2A2A"/>
                </a:solidFill>
                <a:latin typeface="Gmarket Sans Medium"/>
              </a:rPr>
              <a:t>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9536" name="Picture 4">
            <a:extLst>
              <a:ext uri="{FF2B5EF4-FFF2-40B4-BE49-F238E27FC236}">
                <a16:creationId xmlns:a16="http://schemas.microsoft.com/office/drawing/2014/main" id="{88C900C3-0F61-0049-13FC-77AB8896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19538" name="Picture 8">
            <a:extLst>
              <a:ext uri="{FF2B5EF4-FFF2-40B4-BE49-F238E27FC236}">
                <a16:creationId xmlns:a16="http://schemas.microsoft.com/office/drawing/2014/main" id="{BA0FAD77-2402-9DFF-B4A2-E69CE7BBEB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pic>
        <p:nvPicPr>
          <p:cNvPr id="19539" name="Picture 9">
            <a:extLst>
              <a:ext uri="{FF2B5EF4-FFF2-40B4-BE49-F238E27FC236}">
                <a16:creationId xmlns:a16="http://schemas.microsoft.com/office/drawing/2014/main" id="{2CACFCEE-4ACB-3AFD-799A-19DCEF2E8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06400"/>
            <a:ext cx="1765300" cy="469900"/>
          </a:xfrm>
          <a:prstGeom prst="rect">
            <a:avLst/>
          </a:prstGeom>
        </p:spPr>
      </p:pic>
      <p:grpSp>
        <p:nvGrpSpPr>
          <p:cNvPr id="19587" name="그룹 19586">
            <a:extLst>
              <a:ext uri="{FF2B5EF4-FFF2-40B4-BE49-F238E27FC236}">
                <a16:creationId xmlns:a16="http://schemas.microsoft.com/office/drawing/2014/main" id="{A23E3DDA-8992-BB94-3ED8-FD94EBFF29B2}"/>
              </a:ext>
            </a:extLst>
          </p:cNvPr>
          <p:cNvGrpSpPr/>
          <p:nvPr/>
        </p:nvGrpSpPr>
        <p:grpSpPr>
          <a:xfrm>
            <a:off x="11546489" y="6875686"/>
            <a:ext cx="6003436" cy="2890614"/>
            <a:chOff x="7683500" y="7112000"/>
            <a:chExt cx="6642099" cy="3238500"/>
          </a:xfrm>
        </p:grpSpPr>
        <p:pic>
          <p:nvPicPr>
            <p:cNvPr id="19569" name="Picture 53">
              <a:extLst>
                <a:ext uri="{FF2B5EF4-FFF2-40B4-BE49-F238E27FC236}">
                  <a16:creationId xmlns:a16="http://schemas.microsoft.com/office/drawing/2014/main" id="{35C40C24-BB29-22C9-1DFD-E450A4C3D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83500" y="7112000"/>
              <a:ext cx="6642099" cy="3175000"/>
            </a:xfrm>
            <a:prstGeom prst="rect">
              <a:avLst/>
            </a:prstGeom>
          </p:spPr>
        </p:pic>
        <p:pic>
          <p:nvPicPr>
            <p:cNvPr id="19570" name="Picture 54">
              <a:extLst>
                <a:ext uri="{FF2B5EF4-FFF2-40B4-BE49-F238E27FC236}">
                  <a16:creationId xmlns:a16="http://schemas.microsoft.com/office/drawing/2014/main" id="{2E1A5D1B-B88A-EF08-B9A4-C35377A9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3100" y="7442200"/>
              <a:ext cx="5575300" cy="2527300"/>
            </a:xfrm>
            <a:prstGeom prst="rect">
              <a:avLst/>
            </a:prstGeom>
          </p:spPr>
        </p:pic>
        <p:pic>
          <p:nvPicPr>
            <p:cNvPr id="19571" name="Picture 56">
              <a:extLst>
                <a:ext uri="{FF2B5EF4-FFF2-40B4-BE49-F238E27FC236}">
                  <a16:creationId xmlns:a16="http://schemas.microsoft.com/office/drawing/2014/main" id="{A311CE0D-A0D1-45D9-DF51-AAEE8F418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75900" y="8839200"/>
              <a:ext cx="342900" cy="355600"/>
            </a:xfrm>
            <a:prstGeom prst="rect">
              <a:avLst/>
            </a:prstGeom>
          </p:spPr>
        </p:pic>
        <p:pic>
          <p:nvPicPr>
            <p:cNvPr id="19572" name="Picture 57">
              <a:extLst>
                <a:ext uri="{FF2B5EF4-FFF2-40B4-BE49-F238E27FC236}">
                  <a16:creationId xmlns:a16="http://schemas.microsoft.com/office/drawing/2014/main" id="{568DA78E-93E8-69F9-C4D1-6B4D9E16F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2700" y="7708900"/>
              <a:ext cx="2070100" cy="1384300"/>
            </a:xfrm>
            <a:prstGeom prst="rect">
              <a:avLst/>
            </a:prstGeom>
          </p:spPr>
        </p:pic>
        <p:pic>
          <p:nvPicPr>
            <p:cNvPr id="19573" name="Picture 59">
              <a:extLst>
                <a:ext uri="{FF2B5EF4-FFF2-40B4-BE49-F238E27FC236}">
                  <a16:creationId xmlns:a16="http://schemas.microsoft.com/office/drawing/2014/main" id="{D78F7A71-0542-3030-3527-BD14C5BAE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01300" y="9321800"/>
              <a:ext cx="292100" cy="292100"/>
            </a:xfrm>
            <a:prstGeom prst="rect">
              <a:avLst/>
            </a:prstGeom>
          </p:spPr>
        </p:pic>
        <p:pic>
          <p:nvPicPr>
            <p:cNvPr id="19574" name="Picture 60">
              <a:extLst>
                <a:ext uri="{FF2B5EF4-FFF2-40B4-BE49-F238E27FC236}">
                  <a16:creationId xmlns:a16="http://schemas.microsoft.com/office/drawing/2014/main" id="{29BF4491-8D86-7C59-F2BC-29CF6985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55300" y="8712200"/>
              <a:ext cx="2971800" cy="1638300"/>
            </a:xfrm>
            <a:prstGeom prst="rect">
              <a:avLst/>
            </a:prstGeom>
          </p:spPr>
        </p:pic>
        <p:pic>
          <p:nvPicPr>
            <p:cNvPr id="19575" name="Picture 61">
              <a:extLst>
                <a:ext uri="{FF2B5EF4-FFF2-40B4-BE49-F238E27FC236}">
                  <a16:creationId xmlns:a16="http://schemas.microsoft.com/office/drawing/2014/main" id="{A868F2DC-9BDF-ED9F-08D4-B001BEEF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47100" y="7658100"/>
              <a:ext cx="1625600" cy="2070100"/>
            </a:xfrm>
            <a:prstGeom prst="rect">
              <a:avLst/>
            </a:prstGeom>
          </p:spPr>
        </p:pic>
        <p:pic>
          <p:nvPicPr>
            <p:cNvPr id="19578" name="Picture 64">
              <a:extLst>
                <a:ext uri="{FF2B5EF4-FFF2-40B4-BE49-F238E27FC236}">
                  <a16:creationId xmlns:a16="http://schemas.microsoft.com/office/drawing/2014/main" id="{1A3089D5-E232-E30D-8E01-2B187911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53450" y="7943850"/>
              <a:ext cx="1606550" cy="1784349"/>
            </a:xfrm>
            <a:prstGeom prst="rect">
              <a:avLst/>
            </a:prstGeom>
          </p:spPr>
        </p:pic>
      </p:grpSp>
      <p:grpSp>
        <p:nvGrpSpPr>
          <p:cNvPr id="19582" name="그룹 19581">
            <a:extLst>
              <a:ext uri="{FF2B5EF4-FFF2-40B4-BE49-F238E27FC236}">
                <a16:creationId xmlns:a16="http://schemas.microsoft.com/office/drawing/2014/main" id="{AD052537-8FED-D3B5-5EDB-FC9A508484F0}"/>
              </a:ext>
            </a:extLst>
          </p:cNvPr>
          <p:cNvGrpSpPr/>
          <p:nvPr/>
        </p:nvGrpSpPr>
        <p:grpSpPr>
          <a:xfrm>
            <a:off x="11799021" y="4334616"/>
            <a:ext cx="5682030" cy="2924621"/>
            <a:chOff x="609598" y="6311900"/>
            <a:chExt cx="6286501" cy="3276600"/>
          </a:xfrm>
        </p:grpSpPr>
        <p:pic>
          <p:nvPicPr>
            <p:cNvPr id="19555" name="Picture 33">
              <a:extLst>
                <a:ext uri="{FF2B5EF4-FFF2-40B4-BE49-F238E27FC236}">
                  <a16:creationId xmlns:a16="http://schemas.microsoft.com/office/drawing/2014/main" id="{8D6F3B7A-C67D-65E5-ABE4-AA12F6475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8" y="6311900"/>
              <a:ext cx="6286501" cy="3136900"/>
            </a:xfrm>
            <a:prstGeom prst="rect">
              <a:avLst/>
            </a:prstGeom>
          </p:spPr>
        </p:pic>
        <p:pic>
          <p:nvPicPr>
            <p:cNvPr id="19556" name="Picture 34">
              <a:extLst>
                <a:ext uri="{FF2B5EF4-FFF2-40B4-BE49-F238E27FC236}">
                  <a16:creationId xmlns:a16="http://schemas.microsoft.com/office/drawing/2014/main" id="{6AF00512-C0F5-F188-3503-C5DC40B17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63600" y="6680200"/>
              <a:ext cx="5575300" cy="2527300"/>
            </a:xfrm>
            <a:prstGeom prst="rect">
              <a:avLst/>
            </a:prstGeom>
          </p:spPr>
        </p:pic>
        <p:pic>
          <p:nvPicPr>
            <p:cNvPr id="19557" name="Picture 36">
              <a:extLst>
                <a:ext uri="{FF2B5EF4-FFF2-40B4-BE49-F238E27FC236}">
                  <a16:creationId xmlns:a16="http://schemas.microsoft.com/office/drawing/2014/main" id="{F6FC9205-DEB4-8E87-8BA9-042727B3D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6400" y="8077200"/>
              <a:ext cx="342900" cy="355600"/>
            </a:xfrm>
            <a:prstGeom prst="rect">
              <a:avLst/>
            </a:prstGeom>
          </p:spPr>
        </p:pic>
        <p:pic>
          <p:nvPicPr>
            <p:cNvPr id="19558" name="Picture 37">
              <a:extLst>
                <a:ext uri="{FF2B5EF4-FFF2-40B4-BE49-F238E27FC236}">
                  <a16:creationId xmlns:a16="http://schemas.microsoft.com/office/drawing/2014/main" id="{423243A3-FE25-09A4-76E1-67E04A9E9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30500" y="6946900"/>
              <a:ext cx="2120900" cy="1397000"/>
            </a:xfrm>
            <a:prstGeom prst="rect">
              <a:avLst/>
            </a:prstGeom>
          </p:spPr>
        </p:pic>
        <p:pic>
          <p:nvPicPr>
            <p:cNvPr id="19559" name="Picture 39">
              <a:extLst>
                <a:ext uri="{FF2B5EF4-FFF2-40B4-BE49-F238E27FC236}">
                  <a16:creationId xmlns:a16="http://schemas.microsoft.com/office/drawing/2014/main" id="{A89A3CDC-F7ED-A1E4-F330-B3F359820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1800" y="8559800"/>
              <a:ext cx="292100" cy="292100"/>
            </a:xfrm>
            <a:prstGeom prst="rect">
              <a:avLst/>
            </a:prstGeom>
          </p:spPr>
        </p:pic>
        <p:pic>
          <p:nvPicPr>
            <p:cNvPr id="19560" name="Picture 40">
              <a:extLst>
                <a:ext uri="{FF2B5EF4-FFF2-40B4-BE49-F238E27FC236}">
                  <a16:creationId xmlns:a16="http://schemas.microsoft.com/office/drawing/2014/main" id="{6B102DE4-EC7D-49A1-2549-F22E5FDA7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5800" y="7950200"/>
              <a:ext cx="2971800" cy="1638300"/>
            </a:xfrm>
            <a:prstGeom prst="rect">
              <a:avLst/>
            </a:prstGeom>
          </p:spPr>
        </p:pic>
        <p:pic>
          <p:nvPicPr>
            <p:cNvPr id="19561" name="Picture 41">
              <a:extLst>
                <a:ext uri="{FF2B5EF4-FFF2-40B4-BE49-F238E27FC236}">
                  <a16:creationId xmlns:a16="http://schemas.microsoft.com/office/drawing/2014/main" id="{CB9E0292-12AC-31BE-D780-A5F5972C4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17600" y="6896100"/>
              <a:ext cx="1625600" cy="2070100"/>
            </a:xfrm>
            <a:prstGeom prst="rect">
              <a:avLst/>
            </a:prstGeom>
          </p:spPr>
        </p:pic>
        <p:pic>
          <p:nvPicPr>
            <p:cNvPr id="19579" name="Picture 65">
              <a:extLst>
                <a:ext uri="{FF2B5EF4-FFF2-40B4-BE49-F238E27FC236}">
                  <a16:creationId xmlns:a16="http://schemas.microsoft.com/office/drawing/2014/main" id="{B5AF6AC1-584B-D6FB-2278-B9E80BE2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4900" y="7163735"/>
              <a:ext cx="1612900" cy="1802465"/>
            </a:xfrm>
            <a:prstGeom prst="rect">
              <a:avLst/>
            </a:prstGeom>
          </p:spPr>
        </p:pic>
      </p:grpSp>
      <p:grpSp>
        <p:nvGrpSpPr>
          <p:cNvPr id="19588" name="그룹 19587">
            <a:extLst>
              <a:ext uri="{FF2B5EF4-FFF2-40B4-BE49-F238E27FC236}">
                <a16:creationId xmlns:a16="http://schemas.microsoft.com/office/drawing/2014/main" id="{46226FE0-9C22-F6A9-1729-B1B273818377}"/>
              </a:ext>
            </a:extLst>
          </p:cNvPr>
          <p:cNvGrpSpPr/>
          <p:nvPr/>
        </p:nvGrpSpPr>
        <p:grpSpPr>
          <a:xfrm>
            <a:off x="6104539" y="4281736"/>
            <a:ext cx="5670550" cy="2969964"/>
            <a:chOff x="7899400" y="4203700"/>
            <a:chExt cx="6273800" cy="3327400"/>
          </a:xfrm>
        </p:grpSpPr>
        <p:pic>
          <p:nvPicPr>
            <p:cNvPr id="19562" name="Picture 43">
              <a:extLst>
                <a:ext uri="{FF2B5EF4-FFF2-40B4-BE49-F238E27FC236}">
                  <a16:creationId xmlns:a16="http://schemas.microsoft.com/office/drawing/2014/main" id="{8932BF40-C169-58A0-3E86-C0617EF63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99400" y="4203700"/>
              <a:ext cx="6273800" cy="3213100"/>
            </a:xfrm>
            <a:prstGeom prst="rect">
              <a:avLst/>
            </a:prstGeom>
          </p:spPr>
        </p:pic>
        <p:grpSp>
          <p:nvGrpSpPr>
            <p:cNvPr id="19586" name="그룹 19585">
              <a:extLst>
                <a:ext uri="{FF2B5EF4-FFF2-40B4-BE49-F238E27FC236}">
                  <a16:creationId xmlns:a16="http://schemas.microsoft.com/office/drawing/2014/main" id="{B9A9CB1B-EDD9-1705-110B-0F437151B3EB}"/>
                </a:ext>
              </a:extLst>
            </p:cNvPr>
            <p:cNvGrpSpPr/>
            <p:nvPr/>
          </p:nvGrpSpPr>
          <p:grpSpPr>
            <a:xfrm>
              <a:off x="8229600" y="4648200"/>
              <a:ext cx="5638800" cy="2882900"/>
              <a:chOff x="8229600" y="4648200"/>
              <a:chExt cx="5638800" cy="2882900"/>
            </a:xfrm>
          </p:grpSpPr>
          <p:pic>
            <p:nvPicPr>
              <p:cNvPr id="19563" name="Picture 44">
                <a:extLst>
                  <a:ext uri="{FF2B5EF4-FFF2-40B4-BE49-F238E27FC236}">
                    <a16:creationId xmlns:a16="http://schemas.microsoft.com/office/drawing/2014/main" id="{2DA9126A-CEC9-7810-0F43-43F157D50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29600" y="4648200"/>
                <a:ext cx="5575300" cy="2527300"/>
              </a:xfrm>
              <a:prstGeom prst="rect">
                <a:avLst/>
              </a:prstGeom>
            </p:spPr>
          </p:pic>
          <p:pic>
            <p:nvPicPr>
              <p:cNvPr id="19564" name="Picture 46">
                <a:extLst>
                  <a:ext uri="{FF2B5EF4-FFF2-40B4-BE49-F238E27FC236}">
                    <a16:creationId xmlns:a16="http://schemas.microsoft.com/office/drawing/2014/main" id="{258E1BF9-74BA-0E69-7EA7-07869E993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5100" y="6045200"/>
                <a:ext cx="342900" cy="355600"/>
              </a:xfrm>
              <a:prstGeom prst="rect">
                <a:avLst/>
              </a:prstGeom>
            </p:spPr>
          </p:pic>
          <p:pic>
            <p:nvPicPr>
              <p:cNvPr id="19565" name="Picture 47">
                <a:extLst>
                  <a:ext uri="{FF2B5EF4-FFF2-40B4-BE49-F238E27FC236}">
                    <a16:creationId xmlns:a16="http://schemas.microsoft.com/office/drawing/2014/main" id="{57347158-3EA1-6C3D-4A35-02F063A7B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21900" y="4902200"/>
                <a:ext cx="2082800" cy="1397000"/>
              </a:xfrm>
              <a:prstGeom prst="rect">
                <a:avLst/>
              </a:prstGeom>
            </p:spPr>
          </p:pic>
          <p:pic>
            <p:nvPicPr>
              <p:cNvPr id="19566" name="Picture 49">
                <a:extLst>
                  <a:ext uri="{FF2B5EF4-FFF2-40B4-BE49-F238E27FC236}">
                    <a16:creationId xmlns:a16="http://schemas.microsoft.com/office/drawing/2014/main" id="{0D0C4B52-3946-2888-D6EC-706EFBCBD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50500" y="6527800"/>
                <a:ext cx="292100" cy="292100"/>
              </a:xfrm>
              <a:prstGeom prst="rect">
                <a:avLst/>
              </a:prstGeom>
            </p:spPr>
          </p:pic>
          <p:pic>
            <p:nvPicPr>
              <p:cNvPr id="19567" name="Picture 50">
                <a:extLst>
                  <a:ext uri="{FF2B5EF4-FFF2-40B4-BE49-F238E27FC236}">
                    <a16:creationId xmlns:a16="http://schemas.microsoft.com/office/drawing/2014/main" id="{C6E55320-B4CE-B1F3-2613-AEFF1397A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04500" y="5918200"/>
                <a:ext cx="3263900" cy="1612900"/>
              </a:xfrm>
              <a:prstGeom prst="rect">
                <a:avLst/>
              </a:prstGeom>
            </p:spPr>
          </p:pic>
          <p:pic>
            <p:nvPicPr>
              <p:cNvPr id="19568" name="Picture 51">
                <a:extLst>
                  <a:ext uri="{FF2B5EF4-FFF2-40B4-BE49-F238E27FC236}">
                    <a16:creationId xmlns:a16="http://schemas.microsoft.com/office/drawing/2014/main" id="{11334979-7BD8-BC56-EFEA-F996C299A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96300" y="4864100"/>
                <a:ext cx="1625600" cy="2070100"/>
              </a:xfrm>
              <a:prstGeom prst="rect">
                <a:avLst/>
              </a:prstGeom>
            </p:spPr>
          </p:pic>
          <p:pic>
            <p:nvPicPr>
              <p:cNvPr id="19580" name="Picture 66">
                <a:extLst>
                  <a:ext uri="{FF2B5EF4-FFF2-40B4-BE49-F238E27FC236}">
                    <a16:creationId xmlns:a16="http://schemas.microsoft.com/office/drawing/2014/main" id="{BFD22BE5-3A12-1F0D-8C8F-6C50C60EA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02649" y="5207000"/>
                <a:ext cx="1549401" cy="1719782"/>
              </a:xfrm>
              <a:prstGeom prst="rect">
                <a:avLst/>
              </a:prstGeom>
            </p:spPr>
          </p:pic>
        </p:grpSp>
      </p:grpSp>
      <p:grpSp>
        <p:nvGrpSpPr>
          <p:cNvPr id="19603" name="그룹 19602">
            <a:extLst>
              <a:ext uri="{FF2B5EF4-FFF2-40B4-BE49-F238E27FC236}">
                <a16:creationId xmlns:a16="http://schemas.microsoft.com/office/drawing/2014/main" id="{629F6988-C5CB-D75C-73AB-A2C140D237DB}"/>
              </a:ext>
            </a:extLst>
          </p:cNvPr>
          <p:cNvGrpSpPr/>
          <p:nvPr/>
        </p:nvGrpSpPr>
        <p:grpSpPr>
          <a:xfrm>
            <a:off x="13505354" y="3827686"/>
            <a:ext cx="2269363" cy="439446"/>
            <a:chOff x="8082696" y="6953321"/>
            <a:chExt cx="2269363" cy="439446"/>
          </a:xfrm>
        </p:grpSpPr>
        <p:pic>
          <p:nvPicPr>
            <p:cNvPr id="19595" name="그림 19594">
              <a:extLst>
                <a:ext uri="{FF2B5EF4-FFF2-40B4-BE49-F238E27FC236}">
                  <a16:creationId xmlns:a16="http://schemas.microsoft.com/office/drawing/2014/main" id="{EDEA328E-7ECC-0AEA-8C20-4D0600418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2696" y="6953321"/>
              <a:ext cx="1152206" cy="428583"/>
            </a:xfrm>
            <a:prstGeom prst="rect">
              <a:avLst/>
            </a:prstGeom>
          </p:spPr>
        </p:pic>
        <p:pic>
          <p:nvPicPr>
            <p:cNvPr id="19599" name="그림 19598">
              <a:extLst>
                <a:ext uri="{FF2B5EF4-FFF2-40B4-BE49-F238E27FC236}">
                  <a16:creationId xmlns:a16="http://schemas.microsoft.com/office/drawing/2014/main" id="{5272C7E8-53E8-ABC9-716A-BDC74C8C3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7624" y="6970395"/>
              <a:ext cx="894435" cy="422372"/>
            </a:xfrm>
            <a:prstGeom prst="rect">
              <a:avLst/>
            </a:prstGeom>
          </p:spPr>
        </p:pic>
      </p:grpSp>
      <p:grpSp>
        <p:nvGrpSpPr>
          <p:cNvPr id="19604" name="그룹 19603">
            <a:extLst>
              <a:ext uri="{FF2B5EF4-FFF2-40B4-BE49-F238E27FC236}">
                <a16:creationId xmlns:a16="http://schemas.microsoft.com/office/drawing/2014/main" id="{21ABCE33-FB13-438E-17A4-C72BE8D0B7BD}"/>
              </a:ext>
            </a:extLst>
          </p:cNvPr>
          <p:cNvGrpSpPr/>
          <p:nvPr/>
        </p:nvGrpSpPr>
        <p:grpSpPr>
          <a:xfrm>
            <a:off x="6346797" y="3842555"/>
            <a:ext cx="5388003" cy="462745"/>
            <a:chOff x="1244574" y="3522952"/>
            <a:chExt cx="5388003" cy="462745"/>
          </a:xfrm>
        </p:grpSpPr>
        <p:pic>
          <p:nvPicPr>
            <p:cNvPr id="19593" name="그림 19592">
              <a:extLst>
                <a:ext uri="{FF2B5EF4-FFF2-40B4-BE49-F238E27FC236}">
                  <a16:creationId xmlns:a16="http://schemas.microsoft.com/office/drawing/2014/main" id="{B9B1AB67-E7D8-BC2D-74B4-79140BB8A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74747" y="3525658"/>
              <a:ext cx="1357830" cy="448716"/>
            </a:xfrm>
            <a:prstGeom prst="rect">
              <a:avLst/>
            </a:prstGeom>
          </p:spPr>
        </p:pic>
        <p:pic>
          <p:nvPicPr>
            <p:cNvPr id="19597" name="그림 19596">
              <a:extLst>
                <a:ext uri="{FF2B5EF4-FFF2-40B4-BE49-F238E27FC236}">
                  <a16:creationId xmlns:a16="http://schemas.microsoft.com/office/drawing/2014/main" id="{373FD954-5603-0B50-34D0-F0A1EBFC5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97455" y="3522952"/>
              <a:ext cx="1360286" cy="441006"/>
            </a:xfrm>
            <a:prstGeom prst="rect">
              <a:avLst/>
            </a:prstGeom>
          </p:spPr>
        </p:pic>
        <p:pic>
          <p:nvPicPr>
            <p:cNvPr id="19601" name="그림 19600">
              <a:extLst>
                <a:ext uri="{FF2B5EF4-FFF2-40B4-BE49-F238E27FC236}">
                  <a16:creationId xmlns:a16="http://schemas.microsoft.com/office/drawing/2014/main" id="{5A8782FD-8180-9B49-54C3-35F06389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4574" y="3522952"/>
              <a:ext cx="2192604" cy="462745"/>
            </a:xfrm>
            <a:prstGeom prst="rect">
              <a:avLst/>
            </a:prstGeom>
          </p:spPr>
        </p:pic>
      </p:grpSp>
      <p:sp>
        <p:nvSpPr>
          <p:cNvPr id="19607" name="직사각형 19606">
            <a:extLst>
              <a:ext uri="{FF2B5EF4-FFF2-40B4-BE49-F238E27FC236}">
                <a16:creationId xmlns:a16="http://schemas.microsoft.com/office/drawing/2014/main" id="{8124B0C9-3C64-711B-DADD-D6AE2FFF0736}"/>
              </a:ext>
            </a:extLst>
          </p:cNvPr>
          <p:cNvSpPr/>
          <p:nvPr/>
        </p:nvSpPr>
        <p:spPr>
          <a:xfrm>
            <a:off x="3352800" y="5812061"/>
            <a:ext cx="2457281" cy="4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08" name="직사각형 19607">
            <a:extLst>
              <a:ext uri="{FF2B5EF4-FFF2-40B4-BE49-F238E27FC236}">
                <a16:creationId xmlns:a16="http://schemas.microsoft.com/office/drawing/2014/main" id="{3E160F7E-D49F-5CC7-D7AE-8F564E13FA60}"/>
              </a:ext>
            </a:extLst>
          </p:cNvPr>
          <p:cNvSpPr/>
          <p:nvPr/>
        </p:nvSpPr>
        <p:spPr>
          <a:xfrm>
            <a:off x="8614488" y="5840062"/>
            <a:ext cx="2466155" cy="4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09" name="직사각형 19608">
            <a:extLst>
              <a:ext uri="{FF2B5EF4-FFF2-40B4-BE49-F238E27FC236}">
                <a16:creationId xmlns:a16="http://schemas.microsoft.com/office/drawing/2014/main" id="{DEDE8940-A3C3-55CA-BD0D-F304FAE63094}"/>
              </a:ext>
            </a:extLst>
          </p:cNvPr>
          <p:cNvSpPr/>
          <p:nvPr/>
        </p:nvSpPr>
        <p:spPr>
          <a:xfrm>
            <a:off x="14249400" y="5812061"/>
            <a:ext cx="2686050" cy="4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10" name="직사각형 19609">
            <a:extLst>
              <a:ext uri="{FF2B5EF4-FFF2-40B4-BE49-F238E27FC236}">
                <a16:creationId xmlns:a16="http://schemas.microsoft.com/office/drawing/2014/main" id="{75EDDEEC-04FF-0E11-07B5-DDC614C459EA}"/>
              </a:ext>
            </a:extLst>
          </p:cNvPr>
          <p:cNvSpPr/>
          <p:nvPr/>
        </p:nvSpPr>
        <p:spPr>
          <a:xfrm>
            <a:off x="14325600" y="8387592"/>
            <a:ext cx="2523565" cy="4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11" name="직사각형 19610">
            <a:extLst>
              <a:ext uri="{FF2B5EF4-FFF2-40B4-BE49-F238E27FC236}">
                <a16:creationId xmlns:a16="http://schemas.microsoft.com/office/drawing/2014/main" id="{C7997DB4-9A9F-24EF-9CDD-454BBBD7500D}"/>
              </a:ext>
            </a:extLst>
          </p:cNvPr>
          <p:cNvSpPr/>
          <p:nvPr/>
        </p:nvSpPr>
        <p:spPr>
          <a:xfrm>
            <a:off x="6003247" y="8291610"/>
            <a:ext cx="2467017" cy="4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614" name="그림 19613">
            <a:extLst>
              <a:ext uri="{FF2B5EF4-FFF2-40B4-BE49-F238E27FC236}">
                <a16:creationId xmlns:a16="http://schemas.microsoft.com/office/drawing/2014/main" id="{8C652FAA-CFA5-249C-510B-A28DEA666CD8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44470" y="5939760"/>
            <a:ext cx="2751783" cy="22517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3824D47-EE08-B6D2-723A-115CFBD3444A}"/>
              </a:ext>
            </a:extLst>
          </p:cNvPr>
          <p:cNvGrpSpPr/>
          <p:nvPr/>
        </p:nvGrpSpPr>
        <p:grpSpPr>
          <a:xfrm>
            <a:off x="942975" y="6819900"/>
            <a:ext cx="5452453" cy="2969964"/>
            <a:chOff x="942975" y="4279088"/>
            <a:chExt cx="5452453" cy="2969964"/>
          </a:xfrm>
        </p:grpSpPr>
        <p:grpSp>
          <p:nvGrpSpPr>
            <p:cNvPr id="19602" name="그룹 19601">
              <a:extLst>
                <a:ext uri="{FF2B5EF4-FFF2-40B4-BE49-F238E27FC236}">
                  <a16:creationId xmlns:a16="http://schemas.microsoft.com/office/drawing/2014/main" id="{4AA567D7-690E-7C1E-6B09-860889949E8C}"/>
                </a:ext>
              </a:extLst>
            </p:cNvPr>
            <p:cNvGrpSpPr/>
            <p:nvPr/>
          </p:nvGrpSpPr>
          <p:grpSpPr>
            <a:xfrm>
              <a:off x="942975" y="4279088"/>
              <a:ext cx="5452453" cy="2969964"/>
              <a:chOff x="900972" y="5143500"/>
              <a:chExt cx="5452453" cy="2969964"/>
            </a:xfrm>
          </p:grpSpPr>
          <p:grpSp>
            <p:nvGrpSpPr>
              <p:cNvPr id="19581" name="그룹 19580">
                <a:extLst>
                  <a:ext uri="{FF2B5EF4-FFF2-40B4-BE49-F238E27FC236}">
                    <a16:creationId xmlns:a16="http://schemas.microsoft.com/office/drawing/2014/main" id="{4C097578-F8CD-FEE1-B95D-E1C79AC30C47}"/>
                  </a:ext>
                </a:extLst>
              </p:cNvPr>
              <p:cNvGrpSpPr/>
              <p:nvPr/>
            </p:nvGrpSpPr>
            <p:grpSpPr>
              <a:xfrm>
                <a:off x="900972" y="5143500"/>
                <a:ext cx="5452453" cy="2969964"/>
                <a:chOff x="609599" y="3390900"/>
                <a:chExt cx="6032501" cy="3327400"/>
              </a:xfrm>
            </p:grpSpPr>
            <p:pic>
              <p:nvPicPr>
                <p:cNvPr id="19540" name="Picture 11">
                  <a:extLst>
                    <a:ext uri="{FF2B5EF4-FFF2-40B4-BE49-F238E27FC236}">
                      <a16:creationId xmlns:a16="http://schemas.microsoft.com/office/drawing/2014/main" id="{702D0111-F3A5-537F-E170-B3E68CE4A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09599" y="3390900"/>
                  <a:ext cx="6032501" cy="3136900"/>
                </a:xfrm>
                <a:prstGeom prst="rect">
                  <a:avLst/>
                </a:prstGeom>
              </p:spPr>
            </p:pic>
            <p:pic>
              <p:nvPicPr>
                <p:cNvPr id="19541" name="Picture 12">
                  <a:extLst>
                    <a:ext uri="{FF2B5EF4-FFF2-40B4-BE49-F238E27FC236}">
                      <a16:creationId xmlns:a16="http://schemas.microsoft.com/office/drawing/2014/main" id="{F787CD74-58EC-7DB2-5D25-8C7AE77B2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3600" y="3810000"/>
                  <a:ext cx="5575300" cy="2527300"/>
                </a:xfrm>
                <a:prstGeom prst="rect">
                  <a:avLst/>
                </a:prstGeom>
              </p:spPr>
            </p:pic>
            <p:pic>
              <p:nvPicPr>
                <p:cNvPr id="19542" name="Picture 14">
                  <a:extLst>
                    <a:ext uri="{FF2B5EF4-FFF2-40B4-BE49-F238E27FC236}">
                      <a16:creationId xmlns:a16="http://schemas.microsoft.com/office/drawing/2014/main" id="{B57E5200-7F81-C772-D4EB-FF2A19677A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9100" y="5207000"/>
                  <a:ext cx="342900" cy="355600"/>
                </a:xfrm>
                <a:prstGeom prst="rect">
                  <a:avLst/>
                </a:prstGeom>
              </p:spPr>
            </p:pic>
            <p:pic>
              <p:nvPicPr>
                <p:cNvPr id="19543" name="Picture 15">
                  <a:extLst>
                    <a:ext uri="{FF2B5EF4-FFF2-40B4-BE49-F238E27FC236}">
                      <a16:creationId xmlns:a16="http://schemas.microsoft.com/office/drawing/2014/main" id="{83108E4F-7837-B975-8243-73BE138C61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43200" y="4064000"/>
                  <a:ext cx="2120900" cy="1409700"/>
                </a:xfrm>
                <a:prstGeom prst="rect">
                  <a:avLst/>
                </a:prstGeom>
              </p:spPr>
            </p:pic>
            <p:pic>
              <p:nvPicPr>
                <p:cNvPr id="19544" name="Picture 17">
                  <a:extLst>
                    <a:ext uri="{FF2B5EF4-FFF2-40B4-BE49-F238E27FC236}">
                      <a16:creationId xmlns:a16="http://schemas.microsoft.com/office/drawing/2014/main" id="{EEB383BE-04EA-4CD9-A643-F0CAC5CF7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4500" y="5689600"/>
                  <a:ext cx="292100" cy="292100"/>
                </a:xfrm>
                <a:prstGeom prst="rect">
                  <a:avLst/>
                </a:prstGeom>
              </p:spPr>
            </p:pic>
            <p:pic>
              <p:nvPicPr>
                <p:cNvPr id="19545" name="Picture 18">
                  <a:extLst>
                    <a:ext uri="{FF2B5EF4-FFF2-40B4-BE49-F238E27FC236}">
                      <a16:creationId xmlns:a16="http://schemas.microsoft.com/office/drawing/2014/main" id="{DF2F9EC6-5DFE-619A-0B26-63DE17A23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38500" y="5080000"/>
                  <a:ext cx="3149600" cy="1638300"/>
                </a:xfrm>
                <a:prstGeom prst="rect">
                  <a:avLst/>
                </a:prstGeom>
              </p:spPr>
            </p:pic>
            <p:pic>
              <p:nvPicPr>
                <p:cNvPr id="19546" name="Picture 19">
                  <a:extLst>
                    <a:ext uri="{FF2B5EF4-FFF2-40B4-BE49-F238E27FC236}">
                      <a16:creationId xmlns:a16="http://schemas.microsoft.com/office/drawing/2014/main" id="{CEEAE8E9-8E6F-EB6F-DF6F-80B122DC73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0300" y="4025900"/>
                  <a:ext cx="1625600" cy="2070100"/>
                </a:xfrm>
                <a:prstGeom prst="rect">
                  <a:avLst/>
                </a:prstGeom>
              </p:spPr>
            </p:pic>
            <p:pic>
              <p:nvPicPr>
                <p:cNvPr id="19547" name="Picture 21">
                  <a:extLst>
                    <a:ext uri="{FF2B5EF4-FFF2-40B4-BE49-F238E27FC236}">
                      <a16:creationId xmlns:a16="http://schemas.microsoft.com/office/drawing/2014/main" id="{C5481C1C-D4A5-FFB4-1C4B-C144B71C0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1700" y="5613400"/>
                  <a:ext cx="520700" cy="419100"/>
                </a:xfrm>
                <a:prstGeom prst="rect">
                  <a:avLst/>
                </a:prstGeom>
              </p:spPr>
            </p:pic>
            <p:pic>
              <p:nvPicPr>
                <p:cNvPr id="19576" name="Picture 62">
                  <a:extLst>
                    <a:ext uri="{FF2B5EF4-FFF2-40B4-BE49-F238E27FC236}">
                      <a16:creationId xmlns:a16="http://schemas.microsoft.com/office/drawing/2014/main" id="{27E561C5-2EF9-6267-1F19-55776ED1C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30299" y="4394200"/>
                  <a:ext cx="1612902" cy="1701800"/>
                </a:xfrm>
                <a:prstGeom prst="rect">
                  <a:avLst/>
                </a:prstGeom>
              </p:spPr>
            </p:pic>
          </p:grpSp>
          <p:pic>
            <p:nvPicPr>
              <p:cNvPr id="19590" name="그림 19589">
                <a:extLst>
                  <a:ext uri="{FF2B5EF4-FFF2-40B4-BE49-F238E27FC236}">
                    <a16:creationId xmlns:a16="http://schemas.microsoft.com/office/drawing/2014/main" id="{AB9BE4DC-2BD0-D274-86AB-748C89C70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05509" y="6196620"/>
                <a:ext cx="353088" cy="350101"/>
              </a:xfrm>
              <a:prstGeom prst="rect">
                <a:avLst/>
              </a:prstGeom>
            </p:spPr>
          </p:pic>
        </p:grpSp>
        <p:pic>
          <p:nvPicPr>
            <p:cNvPr id="19616" name="그림 19615">
              <a:extLst>
                <a:ext uri="{FF2B5EF4-FFF2-40B4-BE49-F238E27FC236}">
                  <a16:creationId xmlns:a16="http://schemas.microsoft.com/office/drawing/2014/main" id="{66E69846-3154-DC38-ED01-5DF00CA19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9925" y="5910284"/>
              <a:ext cx="2502072" cy="287712"/>
            </a:xfrm>
            <a:prstGeom prst="rect">
              <a:avLst/>
            </a:prstGeom>
          </p:spPr>
        </p:pic>
      </p:grpSp>
      <p:pic>
        <p:nvPicPr>
          <p:cNvPr id="19618" name="그림 19617">
            <a:extLst>
              <a:ext uri="{FF2B5EF4-FFF2-40B4-BE49-F238E27FC236}">
                <a16:creationId xmlns:a16="http://schemas.microsoft.com/office/drawing/2014/main" id="{2937C9F5-46E5-0690-26D0-8ED83CA5FE5E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0680" y="5967532"/>
            <a:ext cx="2193435" cy="23880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23C30B-897D-BE7B-68CF-470653310135}"/>
              </a:ext>
            </a:extLst>
          </p:cNvPr>
          <p:cNvGrpSpPr/>
          <p:nvPr/>
        </p:nvGrpSpPr>
        <p:grpSpPr>
          <a:xfrm>
            <a:off x="6140449" y="6870700"/>
            <a:ext cx="5670551" cy="2901950"/>
            <a:chOff x="3514237" y="6870700"/>
            <a:chExt cx="5670551" cy="2901950"/>
          </a:xfrm>
        </p:grpSpPr>
        <p:grpSp>
          <p:nvGrpSpPr>
            <p:cNvPr id="19583" name="그룹 19582">
              <a:extLst>
                <a:ext uri="{FF2B5EF4-FFF2-40B4-BE49-F238E27FC236}">
                  <a16:creationId xmlns:a16="http://schemas.microsoft.com/office/drawing/2014/main" id="{5FD5E68C-B278-4DD1-4014-8F2EA6D9EA22}"/>
                </a:ext>
              </a:extLst>
            </p:cNvPr>
            <p:cNvGrpSpPr/>
            <p:nvPr/>
          </p:nvGrpSpPr>
          <p:grpSpPr>
            <a:xfrm>
              <a:off x="3514237" y="6870700"/>
              <a:ext cx="5670551" cy="2901950"/>
              <a:chOff x="7823198" y="1536700"/>
              <a:chExt cx="6273801" cy="3251200"/>
            </a:xfrm>
          </p:grpSpPr>
          <p:pic>
            <p:nvPicPr>
              <p:cNvPr id="19548" name="Picture 23">
                <a:extLst>
                  <a:ext uri="{FF2B5EF4-FFF2-40B4-BE49-F238E27FC236}">
                    <a16:creationId xmlns:a16="http://schemas.microsoft.com/office/drawing/2014/main" id="{53B74A02-1E48-A004-B6FC-7396D999C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23198" y="1536700"/>
                <a:ext cx="6273801" cy="3187700"/>
              </a:xfrm>
              <a:prstGeom prst="rect">
                <a:avLst/>
              </a:prstGeom>
            </p:spPr>
          </p:pic>
          <p:pic>
            <p:nvPicPr>
              <p:cNvPr id="19549" name="Picture 24">
                <a:extLst>
                  <a:ext uri="{FF2B5EF4-FFF2-40B4-BE49-F238E27FC236}">
                    <a16:creationId xmlns:a16="http://schemas.microsoft.com/office/drawing/2014/main" id="{FB3F0918-0136-EBAA-512B-F94257BC5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300" y="1879600"/>
                <a:ext cx="5575300" cy="2527300"/>
              </a:xfrm>
              <a:prstGeom prst="rect">
                <a:avLst/>
              </a:prstGeom>
            </p:spPr>
          </p:pic>
          <p:pic>
            <p:nvPicPr>
              <p:cNvPr id="19550" name="Picture 26">
                <a:extLst>
                  <a:ext uri="{FF2B5EF4-FFF2-40B4-BE49-F238E27FC236}">
                    <a16:creationId xmlns:a16="http://schemas.microsoft.com/office/drawing/2014/main" id="{DA9CB3D4-8BDF-9FC2-CC82-B6750588C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98100" y="3276600"/>
                <a:ext cx="342900" cy="355600"/>
              </a:xfrm>
              <a:prstGeom prst="rect">
                <a:avLst/>
              </a:prstGeom>
            </p:spPr>
          </p:pic>
          <p:pic>
            <p:nvPicPr>
              <p:cNvPr id="19551" name="Picture 27">
                <a:extLst>
                  <a:ext uri="{FF2B5EF4-FFF2-40B4-BE49-F238E27FC236}">
                    <a16:creationId xmlns:a16="http://schemas.microsoft.com/office/drawing/2014/main" id="{363D58B2-2BC2-A1BA-FE42-42CF269D1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82200" y="2108200"/>
                <a:ext cx="2120900" cy="1435100"/>
              </a:xfrm>
              <a:prstGeom prst="rect">
                <a:avLst/>
              </a:prstGeom>
            </p:spPr>
          </p:pic>
          <p:pic>
            <p:nvPicPr>
              <p:cNvPr id="19552" name="Picture 29">
                <a:extLst>
                  <a:ext uri="{FF2B5EF4-FFF2-40B4-BE49-F238E27FC236}">
                    <a16:creationId xmlns:a16="http://schemas.microsoft.com/office/drawing/2014/main" id="{F562D716-328A-3B8E-9F4C-5FA46E592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23500" y="3759200"/>
                <a:ext cx="292100" cy="292100"/>
              </a:xfrm>
              <a:prstGeom prst="rect">
                <a:avLst/>
              </a:prstGeom>
            </p:spPr>
          </p:pic>
          <p:pic>
            <p:nvPicPr>
              <p:cNvPr id="19553" name="Picture 30">
                <a:extLst>
                  <a:ext uri="{FF2B5EF4-FFF2-40B4-BE49-F238E27FC236}">
                    <a16:creationId xmlns:a16="http://schemas.microsoft.com/office/drawing/2014/main" id="{E98F8AEC-C1C4-411A-126D-675E1D686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477500" y="3149600"/>
                <a:ext cx="3289300" cy="1638300"/>
              </a:xfrm>
              <a:prstGeom prst="rect">
                <a:avLst/>
              </a:prstGeom>
            </p:spPr>
          </p:pic>
          <p:pic>
            <p:nvPicPr>
              <p:cNvPr id="19554" name="Picture 31">
                <a:extLst>
                  <a:ext uri="{FF2B5EF4-FFF2-40B4-BE49-F238E27FC236}">
                    <a16:creationId xmlns:a16="http://schemas.microsoft.com/office/drawing/2014/main" id="{93E4A383-42D1-80A0-CB6D-00F611EE2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69300" y="2095500"/>
                <a:ext cx="1625600" cy="2070100"/>
              </a:xfrm>
              <a:prstGeom prst="rect">
                <a:avLst/>
              </a:prstGeom>
            </p:spPr>
          </p:pic>
          <p:pic>
            <p:nvPicPr>
              <p:cNvPr id="19577" name="Picture 63">
                <a:extLst>
                  <a:ext uri="{FF2B5EF4-FFF2-40B4-BE49-F238E27FC236}">
                    <a16:creationId xmlns:a16="http://schemas.microsoft.com/office/drawing/2014/main" id="{E85F71E5-9E68-B966-00C1-8B768F773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458200" y="2370330"/>
                <a:ext cx="1524000" cy="1795270"/>
              </a:xfrm>
              <a:prstGeom prst="rect">
                <a:avLst/>
              </a:prstGeom>
            </p:spPr>
          </p:pic>
        </p:grpSp>
        <p:pic>
          <p:nvPicPr>
            <p:cNvPr id="19620" name="그림 19619">
              <a:extLst>
                <a:ext uri="{FF2B5EF4-FFF2-40B4-BE49-F238E27FC236}">
                  <a16:creationId xmlns:a16="http://schemas.microsoft.com/office/drawing/2014/main" id="{E36AC8AD-18EB-C39B-1D84-8F39D713F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30389" y="8459057"/>
              <a:ext cx="2589099" cy="267326"/>
            </a:xfrm>
            <a:prstGeom prst="rect">
              <a:avLst/>
            </a:prstGeom>
          </p:spPr>
        </p:pic>
      </p:grpSp>
      <p:pic>
        <p:nvPicPr>
          <p:cNvPr id="19622" name="그림 19621">
            <a:extLst>
              <a:ext uri="{FF2B5EF4-FFF2-40B4-BE49-F238E27FC236}">
                <a16:creationId xmlns:a16="http://schemas.microsoft.com/office/drawing/2014/main" id="{E0C4EDEC-9120-AE9B-CCE3-8E3A1E775022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7595" y="8457862"/>
            <a:ext cx="2428640" cy="2301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2459AF-20C3-821E-569C-A00844D496F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36222"/>
            <a:ext cx="1883278" cy="188327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3A0FEF-449D-B545-804E-A59DEB7E21BE}"/>
              </a:ext>
            </a:extLst>
          </p:cNvPr>
          <p:cNvGrpSpPr/>
          <p:nvPr/>
        </p:nvGrpSpPr>
        <p:grpSpPr>
          <a:xfrm>
            <a:off x="948347" y="4468695"/>
            <a:ext cx="5452453" cy="1436805"/>
            <a:chOff x="609599" y="3390900"/>
            <a:chExt cx="6032501" cy="3136900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F03E66E6-F1E4-FA66-4B42-A079E9D1A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" y="3390900"/>
              <a:ext cx="6032501" cy="3136900"/>
            </a:xfrm>
            <a:prstGeom prst="rect">
              <a:avLst/>
            </a:prstGeom>
          </p:spPr>
        </p:pic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7504B0EF-D2AA-9EED-D07B-BFFA5BEAC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63600" y="3810000"/>
              <a:ext cx="5575300" cy="2527300"/>
            </a:xfrm>
            <a:prstGeom prst="rect">
              <a:avLst/>
            </a:prstGeom>
          </p:spPr>
        </p:pic>
        <p:pic>
          <p:nvPicPr>
            <p:cNvPr id="26" name="Picture 19">
              <a:extLst>
                <a:ext uri="{FF2B5EF4-FFF2-40B4-BE49-F238E27FC236}">
                  <a16:creationId xmlns:a16="http://schemas.microsoft.com/office/drawing/2014/main" id="{98131A22-3535-4B6E-538D-447904BF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0300" y="4025900"/>
              <a:ext cx="1625600" cy="2070100"/>
            </a:xfrm>
            <a:prstGeom prst="rect">
              <a:avLst/>
            </a:prstGeom>
          </p:spPr>
        </p:pic>
        <p:pic>
          <p:nvPicPr>
            <p:cNvPr id="27" name="Picture 21">
              <a:extLst>
                <a:ext uri="{FF2B5EF4-FFF2-40B4-BE49-F238E27FC236}">
                  <a16:creationId xmlns:a16="http://schemas.microsoft.com/office/drawing/2014/main" id="{CE167C34-E324-9151-8310-2DC83884C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6370" y="4445065"/>
              <a:ext cx="520700" cy="4191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1D30D1D-DE1D-E7B6-697F-7CC5B9971B4E}"/>
              </a:ext>
            </a:extLst>
          </p:cNvPr>
          <p:cNvGrpSpPr/>
          <p:nvPr/>
        </p:nvGrpSpPr>
        <p:grpSpPr>
          <a:xfrm>
            <a:off x="914400" y="5764095"/>
            <a:ext cx="5452453" cy="1436805"/>
            <a:chOff x="609599" y="3390900"/>
            <a:chExt cx="6032501" cy="3136900"/>
          </a:xfrm>
        </p:grpSpPr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13922912-07A0-F23A-BDDA-85CB1CD6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" y="3390900"/>
              <a:ext cx="6032501" cy="3136900"/>
            </a:xfrm>
            <a:prstGeom prst="rect">
              <a:avLst/>
            </a:prstGeom>
          </p:spPr>
        </p:pic>
        <p:pic>
          <p:nvPicPr>
            <p:cNvPr id="31" name="Picture 12">
              <a:extLst>
                <a:ext uri="{FF2B5EF4-FFF2-40B4-BE49-F238E27FC236}">
                  <a16:creationId xmlns:a16="http://schemas.microsoft.com/office/drawing/2014/main" id="{E22B5EAD-774C-624A-2C8C-06141FA6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63600" y="3810000"/>
              <a:ext cx="5575300" cy="2527300"/>
            </a:xfrm>
            <a:prstGeom prst="rect">
              <a:avLst/>
            </a:prstGeom>
          </p:spPr>
        </p:pic>
        <p:pic>
          <p:nvPicPr>
            <p:cNvPr id="32" name="Picture 19">
              <a:extLst>
                <a:ext uri="{FF2B5EF4-FFF2-40B4-BE49-F238E27FC236}">
                  <a16:creationId xmlns:a16="http://schemas.microsoft.com/office/drawing/2014/main" id="{C87454BA-5291-6D20-2E6B-5C669187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0300" y="4025900"/>
              <a:ext cx="1625600" cy="2070100"/>
            </a:xfrm>
            <a:prstGeom prst="rect">
              <a:avLst/>
            </a:prstGeom>
          </p:spPr>
        </p:pic>
        <p:pic>
          <p:nvPicPr>
            <p:cNvPr id="33" name="Picture 21">
              <a:extLst>
                <a:ext uri="{FF2B5EF4-FFF2-40B4-BE49-F238E27FC236}">
                  <a16:creationId xmlns:a16="http://schemas.microsoft.com/office/drawing/2014/main" id="{36EABECF-25B1-BDB8-1F3E-2F9C7412D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8790" y="4278702"/>
              <a:ext cx="520700" cy="41910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11A9400-33E9-32DA-0378-FDB621E62738}"/>
              </a:ext>
            </a:extLst>
          </p:cNvPr>
          <p:cNvSpPr txBox="1"/>
          <p:nvPr/>
        </p:nvSpPr>
        <p:spPr>
          <a:xfrm>
            <a:off x="3048000" y="5219700"/>
            <a:ext cx="2933700" cy="44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Gmarket Sans Bold" panose="020B0600000101010101" charset="-127"/>
                <a:ea typeface="Gmarket Sans Bold" panose="020B0600000101010101" charset="-127"/>
              </a:rPr>
              <a:t>PM </a:t>
            </a:r>
            <a:r>
              <a:rPr lang="ko-KR" altLang="en-US" sz="2500" dirty="0">
                <a:latin typeface="Gmarket Sans Bold" panose="020B0600000101010101" charset="-127"/>
                <a:ea typeface="Gmarket Sans Bold" panose="020B0600000101010101" charset="-127"/>
              </a:rPr>
              <a:t>이상훈 강사님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73CA9D3-F51E-A97C-2D47-4D4D5B7D840C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4745463"/>
            <a:ext cx="928095" cy="93143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6EF5884-939C-05FD-76EA-D159AC4B0A43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705" y="6040863"/>
            <a:ext cx="928095" cy="93143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831B2B1-CC55-F111-4C1F-EA38153F9A95}"/>
              </a:ext>
            </a:extLst>
          </p:cNvPr>
          <p:cNvSpPr txBox="1"/>
          <p:nvPr/>
        </p:nvSpPr>
        <p:spPr>
          <a:xfrm>
            <a:off x="3048000" y="6438900"/>
            <a:ext cx="2933700" cy="44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market Sans Bold" panose="020B0600000101010101" charset="-127"/>
                <a:ea typeface="Gmarket Sans Bold" panose="020B0600000101010101" charset="-127"/>
              </a:rPr>
              <a:t>멘토 이성희 멘토님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A9E276-647A-6896-AC9C-2C9D10589A39}"/>
              </a:ext>
            </a:extLst>
          </p:cNvPr>
          <p:cNvSpPr txBox="1"/>
          <p:nvPr/>
        </p:nvSpPr>
        <p:spPr>
          <a:xfrm>
            <a:off x="4789011" y="7866846"/>
            <a:ext cx="8497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Gmarket Sans Bold" panose="020B0600000101010101" charset="-127"/>
                <a:ea typeface="Gmarket Sans Bold" panose="020B0600000101010101" charset="-127"/>
              </a:rPr>
              <a:t>팀장</a:t>
            </a:r>
            <a:endParaRPr lang="ko-KR" altLang="en-US" sz="2500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50ABE8-F995-48DD-F2AA-DE2BD04FE516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9F7D08F4-F014-6EE4-29BA-BC6EB3B7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F98473A5-FA72-639F-66E8-65BEE588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425FA95-F20A-7B8B-A697-D93C783AD318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C6B3E4-01FB-D83D-A85A-CC14D8182F93}"/>
              </a:ext>
            </a:extLst>
          </p:cNvPr>
          <p:cNvGrpSpPr/>
          <p:nvPr/>
        </p:nvGrpSpPr>
        <p:grpSpPr>
          <a:xfrm>
            <a:off x="767778" y="911178"/>
            <a:ext cx="4490022" cy="727122"/>
            <a:chOff x="767778" y="911178"/>
            <a:chExt cx="4490022" cy="7271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C75EC-905F-5BD5-EE8B-892DAEACF331}"/>
                </a:ext>
              </a:extLst>
            </p:cNvPr>
            <p:cNvSpPr txBox="1"/>
            <p:nvPr/>
          </p:nvSpPr>
          <p:spPr>
            <a:xfrm>
              <a:off x="1435289" y="911178"/>
              <a:ext cx="3822511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기술 스택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2EAA032-0217-3BEC-F295-2947F46A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539CDF6-D56A-C478-4780-762B0997DE1B}"/>
              </a:ext>
            </a:extLst>
          </p:cNvPr>
          <p:cNvGrpSpPr/>
          <p:nvPr/>
        </p:nvGrpSpPr>
        <p:grpSpPr>
          <a:xfrm>
            <a:off x="847736" y="2171700"/>
            <a:ext cx="12606928" cy="514422"/>
            <a:chOff x="847736" y="2171700"/>
            <a:chExt cx="12606928" cy="5144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0B0006-CC55-DCD3-9FB3-667D775D7B9A}"/>
                </a:ext>
              </a:extLst>
            </p:cNvPr>
            <p:cNvSpPr txBox="1"/>
            <p:nvPr/>
          </p:nvSpPr>
          <p:spPr>
            <a:xfrm>
              <a:off x="847736" y="2247900"/>
              <a:ext cx="3952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Bold" panose="020B0600000101010101" charset="-127"/>
                  <a:ea typeface="Gmarket Sans Bold" panose="020B0600000101010101" charset="-127"/>
                </a:rPr>
                <a:t>Co-Work (Communication) :</a:t>
              </a:r>
              <a:endParaRPr lang="ko-KR" altLang="en-US" dirty="0"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BB05216-5070-E757-AF0A-D7810EB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3336" y="2171700"/>
              <a:ext cx="8621328" cy="514422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486BC6D-B9E2-F250-5D80-1D007DF57A34}"/>
              </a:ext>
            </a:extLst>
          </p:cNvPr>
          <p:cNvGrpSpPr/>
          <p:nvPr/>
        </p:nvGrpSpPr>
        <p:grpSpPr>
          <a:xfrm>
            <a:off x="899160" y="3305004"/>
            <a:ext cx="14622717" cy="1152696"/>
            <a:chOff x="899160" y="3114594"/>
            <a:chExt cx="14622717" cy="115269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C3B5EA7-C029-088D-DACB-72D7FB865912}"/>
                </a:ext>
              </a:extLst>
            </p:cNvPr>
            <p:cNvGrpSpPr/>
            <p:nvPr/>
          </p:nvGrpSpPr>
          <p:grpSpPr>
            <a:xfrm>
              <a:off x="899160" y="3114594"/>
              <a:ext cx="14622717" cy="581106"/>
              <a:chOff x="899160" y="2809794"/>
              <a:chExt cx="14622717" cy="58110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7E82B5-83C6-C8B7-369D-D40505F8EE11}"/>
                  </a:ext>
                </a:extLst>
              </p:cNvPr>
              <p:cNvSpPr txBox="1"/>
              <p:nvPr/>
            </p:nvSpPr>
            <p:spPr>
              <a:xfrm>
                <a:off x="899160" y="2945368"/>
                <a:ext cx="1844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Front-End : 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DD32867-FA94-46B4-A707-AE7A94E1A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6122" y="2809794"/>
                <a:ext cx="12755755" cy="581106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0AE68DA-46D7-29F7-A487-826EFD549413}"/>
                </a:ext>
              </a:extLst>
            </p:cNvPr>
            <p:cNvGrpSpPr/>
            <p:nvPr/>
          </p:nvGrpSpPr>
          <p:grpSpPr>
            <a:xfrm>
              <a:off x="914400" y="3619500"/>
              <a:ext cx="10602549" cy="647790"/>
              <a:chOff x="914400" y="3657510"/>
              <a:chExt cx="10602549" cy="6477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6CCA20-E033-A173-E6B7-261F2DAA6ABB}"/>
                  </a:ext>
                </a:extLst>
              </p:cNvPr>
              <p:cNvSpPr txBox="1"/>
              <p:nvPr/>
            </p:nvSpPr>
            <p:spPr>
              <a:xfrm>
                <a:off x="914400" y="3783568"/>
                <a:ext cx="1844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Back-End : 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8DBB04E-6F78-5359-CD80-0080EAA50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3200" y="3657510"/>
                <a:ext cx="8773749" cy="64779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BF59296-A4E6-FB80-B229-A81F1C83DC11}"/>
              </a:ext>
            </a:extLst>
          </p:cNvPr>
          <p:cNvGrpSpPr/>
          <p:nvPr/>
        </p:nvGrpSpPr>
        <p:grpSpPr>
          <a:xfrm>
            <a:off x="974583" y="8839120"/>
            <a:ext cx="14070978" cy="571580"/>
            <a:chOff x="974583" y="6896100"/>
            <a:chExt cx="14070978" cy="5715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BD37D-84F4-4BD4-F97F-A1011E5B487E}"/>
                </a:ext>
              </a:extLst>
            </p:cNvPr>
            <p:cNvSpPr txBox="1"/>
            <p:nvPr/>
          </p:nvSpPr>
          <p:spPr>
            <a:xfrm>
              <a:off x="974583" y="7060168"/>
              <a:ext cx="245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Bold" panose="020B0600000101010101" charset="-127"/>
                  <a:ea typeface="Gmarket Sans Bold" panose="020B0600000101010101" charset="-127"/>
                </a:rPr>
                <a:t>CI-CD &amp; Infra : </a:t>
              </a:r>
              <a:endParaRPr lang="ko-KR" altLang="en-US" dirty="0"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BEB14A1-5F7B-79F7-2E20-162A46D79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2439" y="6896100"/>
              <a:ext cx="11803122" cy="57158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F0C432D-267E-A279-661B-4CA9E864438D}"/>
              </a:ext>
            </a:extLst>
          </p:cNvPr>
          <p:cNvGrpSpPr/>
          <p:nvPr/>
        </p:nvGrpSpPr>
        <p:grpSpPr>
          <a:xfrm>
            <a:off x="898383" y="5219700"/>
            <a:ext cx="10303740" cy="990600"/>
            <a:chOff x="898383" y="4838700"/>
            <a:chExt cx="10303740" cy="9906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F366554-57A2-4E2E-91EF-C53AABB85BD3}"/>
                </a:ext>
              </a:extLst>
            </p:cNvPr>
            <p:cNvGrpSpPr/>
            <p:nvPr/>
          </p:nvGrpSpPr>
          <p:grpSpPr>
            <a:xfrm>
              <a:off x="898383" y="4838700"/>
              <a:ext cx="10303740" cy="504895"/>
              <a:chOff x="898383" y="4838700"/>
              <a:chExt cx="10303740" cy="5048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80D8D-64E5-BEFC-B337-AE401F0256C4}"/>
                  </a:ext>
                </a:extLst>
              </p:cNvPr>
              <p:cNvSpPr txBox="1"/>
              <p:nvPr/>
            </p:nvSpPr>
            <p:spPr>
              <a:xfrm>
                <a:off x="898383" y="4926568"/>
                <a:ext cx="52738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Data Analysis (DART Open API </a:t>
                </a:r>
                <a:r>
                  <a:rPr lang="ko-KR" altLang="en-US" dirty="0">
                    <a:latin typeface="Gmarket Sans Bold" panose="020B0600000101010101" charset="-127"/>
                    <a:ea typeface="Gmarket Sans Bold" panose="020B0600000101010101" charset="-127"/>
                  </a:rPr>
                  <a:t>파싱</a:t>
                </a:r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)  :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1C10F2E-BFBB-2962-0DFB-4C53AC5F8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19800" y="4838700"/>
                <a:ext cx="5182323" cy="504895"/>
              </a:xfrm>
              <a:prstGeom prst="rect">
                <a:avLst/>
              </a:prstGeom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19D5FD2-4E9A-8ED7-73C9-E42CD965FFBB}"/>
                </a:ext>
              </a:extLst>
            </p:cNvPr>
            <p:cNvGrpSpPr/>
            <p:nvPr/>
          </p:nvGrpSpPr>
          <p:grpSpPr>
            <a:xfrm>
              <a:off x="909268" y="5333931"/>
              <a:ext cx="4958132" cy="495369"/>
              <a:chOff x="909268" y="5333931"/>
              <a:chExt cx="4958132" cy="49536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13941C-0244-C7B4-2AB2-9E26085AC43D}"/>
                  </a:ext>
                </a:extLst>
              </p:cNvPr>
              <p:cNvSpPr txBox="1"/>
              <p:nvPr/>
            </p:nvSpPr>
            <p:spPr>
              <a:xfrm>
                <a:off x="909268" y="5431325"/>
                <a:ext cx="2976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Data Analysis (</a:t>
                </a:r>
                <a:r>
                  <a:rPr lang="ko-KR" altLang="en-US" dirty="0">
                    <a:latin typeface="Gmarket Sans Bold" panose="020B0600000101010101" charset="-127"/>
                    <a:ea typeface="Gmarket Sans Bold" panose="020B0600000101010101" charset="-127"/>
                  </a:rPr>
                  <a:t>요약</a:t>
                </a:r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)  :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DA554F9A-37AE-07D2-A7E2-999606A3C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71660" y="5333931"/>
                <a:ext cx="1895740" cy="495369"/>
              </a:xfrm>
              <a:prstGeom prst="rect">
                <a:avLst/>
              </a:prstGeom>
            </p:spPr>
          </p:pic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A74F04A-2E70-BD68-5797-05BA50F0CC15}"/>
              </a:ext>
            </a:extLst>
          </p:cNvPr>
          <p:cNvGrpSpPr/>
          <p:nvPr/>
        </p:nvGrpSpPr>
        <p:grpSpPr>
          <a:xfrm>
            <a:off x="914400" y="6972300"/>
            <a:ext cx="15165565" cy="1219200"/>
            <a:chOff x="914400" y="6286500"/>
            <a:chExt cx="15165565" cy="12192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D9AFAB1-8731-0643-BEE1-AB2BCC94228A}"/>
                </a:ext>
              </a:extLst>
            </p:cNvPr>
            <p:cNvGrpSpPr/>
            <p:nvPr/>
          </p:nvGrpSpPr>
          <p:grpSpPr>
            <a:xfrm>
              <a:off x="914400" y="6286500"/>
              <a:ext cx="13335000" cy="581106"/>
              <a:chOff x="914400" y="6286500"/>
              <a:chExt cx="13335000" cy="58110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25055-1FF5-76DA-BEE1-8E955BA8CE74}"/>
                  </a:ext>
                </a:extLst>
              </p:cNvPr>
              <p:cNvSpPr txBox="1"/>
              <p:nvPr/>
            </p:nvSpPr>
            <p:spPr>
              <a:xfrm>
                <a:off x="914400" y="6450568"/>
                <a:ext cx="327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AI (LLM </a:t>
                </a:r>
                <a:r>
                  <a:rPr lang="ko-KR" altLang="en-US" dirty="0">
                    <a:latin typeface="Gmarket Sans Bold" panose="020B0600000101010101" charset="-127"/>
                    <a:ea typeface="Gmarket Sans Bold" panose="020B0600000101010101" charset="-127"/>
                  </a:rPr>
                  <a:t>데이터 </a:t>
                </a:r>
                <a:r>
                  <a:rPr lang="ko-KR" altLang="en-US" dirty="0" err="1">
                    <a:latin typeface="Gmarket Sans Bold" panose="020B0600000101010101" charset="-127"/>
                    <a:ea typeface="Gmarket Sans Bold" panose="020B0600000101010101" charset="-127"/>
                  </a:rPr>
                  <a:t>전처리</a:t>
                </a:r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) : 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45A60F2-B9AF-4695-F768-053852A33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1438" y="6286500"/>
                <a:ext cx="10297962" cy="581106"/>
              </a:xfrm>
              <a:prstGeom prst="rect">
                <a:avLst/>
              </a:prstGeom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657F79C-DE45-47E5-ED2C-3BA5E8E492F7}"/>
                </a:ext>
              </a:extLst>
            </p:cNvPr>
            <p:cNvGrpSpPr/>
            <p:nvPr/>
          </p:nvGrpSpPr>
          <p:grpSpPr>
            <a:xfrm>
              <a:off x="914400" y="6943647"/>
              <a:ext cx="15165565" cy="562053"/>
              <a:chOff x="914400" y="6943647"/>
              <a:chExt cx="15165565" cy="56205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5BCB7F-1E23-BD0D-3DA9-FAD30FDE654C}"/>
                  </a:ext>
                </a:extLst>
              </p:cNvPr>
              <p:cNvSpPr txBox="1"/>
              <p:nvPr/>
            </p:nvSpPr>
            <p:spPr>
              <a:xfrm>
                <a:off x="914400" y="7060168"/>
                <a:ext cx="327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AI (LLM </a:t>
                </a:r>
                <a:r>
                  <a:rPr lang="ko-KR" altLang="en-US" dirty="0">
                    <a:latin typeface="Gmarket Sans Bold" panose="020B0600000101010101" charset="-127"/>
                    <a:ea typeface="Gmarket Sans Bold" panose="020B0600000101010101" charset="-127"/>
                  </a:rPr>
                  <a:t>모델 학습</a:t>
                </a:r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) : 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251F279E-EC33-16FA-C551-A51B912CA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9000" y="6943647"/>
                <a:ext cx="12650965" cy="562053"/>
              </a:xfrm>
              <a:prstGeom prst="rect">
                <a:avLst/>
              </a:prstGeom>
            </p:spPr>
          </p:pic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1DC0B7-F56D-FE8A-4AF3-5BBC3B6E2CAC}"/>
              </a:ext>
            </a:extLst>
          </p:cNvPr>
          <p:cNvSpPr txBox="1"/>
          <p:nvPr/>
        </p:nvSpPr>
        <p:spPr>
          <a:xfrm>
            <a:off x="8442960" y="6878479"/>
            <a:ext cx="1844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market Sans Bold" panose="020B0600000101010101" charset="-127"/>
                <a:ea typeface="Gmarket Sans Bold" panose="020B0600000101010101" charset="-127"/>
              </a:rPr>
              <a:t>형태소 분석기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98893D-E95B-7EBD-05EF-BC49F35FCDE3}"/>
              </a:ext>
            </a:extLst>
          </p:cNvPr>
          <p:cNvSpPr txBox="1"/>
          <p:nvPr/>
        </p:nvSpPr>
        <p:spPr>
          <a:xfrm>
            <a:off x="10134600" y="6878479"/>
            <a:ext cx="1844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market Sans Bold" panose="020B0600000101010101" charset="-127"/>
                <a:ea typeface="Gmarket Sans Bold" panose="020B0600000101010101" charset="-127"/>
              </a:rPr>
              <a:t>유사도 계산 및 </a:t>
            </a:r>
            <a:r>
              <a:rPr lang="ko-KR" altLang="en-US" sz="1000" dirty="0" err="1">
                <a:latin typeface="Gmarket Sans Bold" panose="020B0600000101010101" charset="-127"/>
                <a:ea typeface="Gmarket Sans Bold" panose="020B0600000101010101" charset="-127"/>
              </a:rPr>
              <a:t>임베딩용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4B28B4-0564-37E6-79CD-3F87F33C51DC}"/>
              </a:ext>
            </a:extLst>
          </p:cNvPr>
          <p:cNvSpPr txBox="1"/>
          <p:nvPr/>
        </p:nvSpPr>
        <p:spPr>
          <a:xfrm>
            <a:off x="11033760" y="7505700"/>
            <a:ext cx="6187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market Sans Bold" panose="020B0600000101010101" charset="-127"/>
                <a:ea typeface="Gmarket Sans Bold" panose="020B0600000101010101" charset="-127"/>
              </a:rPr>
              <a:t>Parameter Efficient Fine Tuning – </a:t>
            </a:r>
            <a:r>
              <a:rPr lang="ko-KR" altLang="en-US" sz="1000" dirty="0">
                <a:latin typeface="Gmarket Sans Bold" panose="020B0600000101010101" charset="-127"/>
                <a:ea typeface="Gmarket Sans Bold" panose="020B0600000101010101" charset="-127"/>
              </a:rPr>
              <a:t>로라 튜닝을 위해 사용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0FA30A0-4DE1-76D6-3A65-A0C1C6330FB1}"/>
              </a:ext>
            </a:extLst>
          </p:cNvPr>
          <p:cNvSpPr txBox="1"/>
          <p:nvPr/>
        </p:nvSpPr>
        <p:spPr>
          <a:xfrm>
            <a:off x="11948160" y="8115300"/>
            <a:ext cx="6187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Gmarket Sans Bold" panose="020B0600000101010101" charset="-127"/>
                <a:ea typeface="Gmarket Sans Bold" panose="020B0600000101010101" charset="-127"/>
              </a:rPr>
              <a:t>WanDB</a:t>
            </a:r>
            <a:r>
              <a:rPr lang="en-US" altLang="ko-KR" sz="1000" dirty="0">
                <a:latin typeface="Gmarket Sans Bold" panose="020B0600000101010101" charset="-127"/>
                <a:ea typeface="Gmarket Sans Bold" panose="020B0600000101010101" charset="-127"/>
              </a:rPr>
              <a:t> – </a:t>
            </a:r>
            <a:r>
              <a:rPr lang="ko-KR" altLang="en-US" sz="1000" dirty="0">
                <a:latin typeface="Gmarket Sans Bold" panose="020B0600000101010101" charset="-127"/>
                <a:ea typeface="Gmarket Sans Bold" panose="020B0600000101010101" charset="-127"/>
              </a:rPr>
              <a:t>모델 학습 결과를 시각화 자료로 보기 위해 사용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210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FEEBC8-A1B0-8BFF-D52D-EFCC644200F2}"/>
              </a:ext>
            </a:extLst>
          </p:cNvPr>
          <p:cNvGrpSpPr/>
          <p:nvPr/>
        </p:nvGrpSpPr>
        <p:grpSpPr>
          <a:xfrm>
            <a:off x="767778" y="911178"/>
            <a:ext cx="7574644" cy="1419619"/>
            <a:chOff x="767778" y="911178"/>
            <a:chExt cx="7574644" cy="14196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2D700-6BF1-C3DB-8004-08FF4C2EDB21}"/>
                </a:ext>
              </a:extLst>
            </p:cNvPr>
            <p:cNvSpPr txBox="1"/>
            <p:nvPr/>
          </p:nvSpPr>
          <p:spPr>
            <a:xfrm>
              <a:off x="1371600" y="911178"/>
              <a:ext cx="697082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DB ERD (10/11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기준 테이블 총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32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55851B-A3D5-958B-2448-77D410D5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58AF4DC-F6C4-55C5-E264-08705F946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00300"/>
            <a:ext cx="18288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01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FEEBC8-A1B0-8BFF-D52D-EFCC644200F2}"/>
              </a:ext>
            </a:extLst>
          </p:cNvPr>
          <p:cNvGrpSpPr/>
          <p:nvPr/>
        </p:nvGrpSpPr>
        <p:grpSpPr>
          <a:xfrm>
            <a:off x="767778" y="911178"/>
            <a:ext cx="7574644" cy="727122"/>
            <a:chOff x="767778" y="911178"/>
            <a:chExt cx="7574644" cy="7271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2D700-6BF1-C3DB-8004-08FF4C2EDB21}"/>
                </a:ext>
              </a:extLst>
            </p:cNvPr>
            <p:cNvSpPr txBox="1"/>
            <p:nvPr/>
          </p:nvSpPr>
          <p:spPr>
            <a:xfrm>
              <a:off x="1371600" y="911178"/>
              <a:ext cx="6970822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Company Report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</a:t>
              </a:r>
              <a:r>
                <a:rPr lang="en-US" altLang="ko-KR" sz="3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WorkFlow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55851B-A3D5-958B-2448-77D410D5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DC5DC4B-3697-B94A-9177-44B4C3CFCF49}"/>
              </a:ext>
            </a:extLst>
          </p:cNvPr>
          <p:cNvGrpSpPr/>
          <p:nvPr/>
        </p:nvGrpSpPr>
        <p:grpSpPr>
          <a:xfrm>
            <a:off x="914400" y="2140461"/>
            <a:ext cx="15996222" cy="6978834"/>
            <a:chOff x="914400" y="2140461"/>
            <a:chExt cx="15996222" cy="69788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937843-B95A-EC42-B87B-8C100D120DFA}"/>
                </a:ext>
              </a:extLst>
            </p:cNvPr>
            <p:cNvSpPr txBox="1"/>
            <p:nvPr/>
          </p:nvSpPr>
          <p:spPr>
            <a:xfrm>
              <a:off x="914400" y="2140461"/>
              <a:ext cx="15996222" cy="697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1.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데이터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rgbClr val="7465E4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추출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0" i="0" dirty="0">
                  <a:effectLst/>
                  <a:latin typeface="Gmarket Sans Bold" panose="020B0600000101010101" charset="-127"/>
                  <a:ea typeface="Gmarket Sans Bold" panose="020B0600000101010101" charset="-127"/>
                </a:rPr>
                <a:t>기업 분석 보고서 원천 </a:t>
              </a:r>
              <a:r>
                <a:rPr lang="en-US" altLang="ko-KR" sz="2000" b="0" i="0" dirty="0">
                  <a:effectLst/>
                  <a:latin typeface="Gmarket Sans Bold" panose="020B0600000101010101" charset="-127"/>
                  <a:ea typeface="Gmarket Sans Bold" panose="020B0600000101010101" charset="-127"/>
                </a:rPr>
                <a:t>Data : </a:t>
              </a:r>
              <a:r>
                <a:rPr lang="en-US" altLang="ko-KR" sz="2000" b="0" i="0" dirty="0">
                  <a:solidFill>
                    <a:srgbClr val="7465E4"/>
                  </a:solidFill>
                  <a:effectLst/>
                  <a:latin typeface="Gmarket Sans Bold" panose="020B0600000101010101" charset="-127"/>
                  <a:ea typeface="Gmarket Sans Bold" panose="020B0600000101010101" charset="-127"/>
                </a:rPr>
                <a:t>DART(</a:t>
              </a:r>
              <a:r>
                <a:rPr lang="ko-KR" altLang="en-US" sz="2000" b="0" i="0" dirty="0">
                  <a:solidFill>
                    <a:srgbClr val="7465E4"/>
                  </a:solidFill>
                  <a:effectLst/>
                  <a:latin typeface="Gmarket Sans Bold" panose="020B0600000101010101" charset="-127"/>
                  <a:ea typeface="Gmarket Sans Bold" panose="020B0600000101010101" charset="-127"/>
                </a:rPr>
                <a:t>전자공시 시스템</a:t>
              </a:r>
              <a:r>
                <a:rPr lang="en-US" altLang="ko-KR" sz="2000" b="0" i="0" dirty="0">
                  <a:solidFill>
                    <a:srgbClr val="7465E4"/>
                  </a:solidFill>
                  <a:effectLst/>
                  <a:latin typeface="Gmarket Sans Bold" panose="020B0600000101010101" charset="-127"/>
                  <a:ea typeface="Gmarket Sans Bold" panose="020B0600000101010101" charset="-127"/>
                </a:rPr>
                <a:t>) Open API</a:t>
              </a: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Open API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를 통해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,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기업의 개황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/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재무제표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/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사업내용을 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xml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태그로 일괄 추출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추가 데이터가 필요한 경우 원문 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pdf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파일에서 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html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태그로 데이터 추출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2.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데이터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rgbClr val="7465E4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변환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</a:t>
              </a:r>
              <a:r>
                <a:rPr lang="en-US" altLang="ko-KR" sz="2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OpenAPI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에서 추출한 문서의 규격이 기업마다 다를 지라도 범용적으로 사용할 수 있게 </a:t>
              </a: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  </a:t>
              </a:r>
              <a:r>
                <a:rPr lang="en-US" altLang="ko-KR" sz="2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BeautifulSoup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, pandas, requests     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라이브러리를 사용하여 예외 처리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사업내용을 </a:t>
              </a:r>
              <a:r>
                <a:rPr lang="ko-KR" altLang="en-US" sz="2000" u="sng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요약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하기 위해 프롬프트 엔지니어링을 적용한 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OpenAI(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모델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: gpt-4o-mini)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를 사용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3.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데이터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rgbClr val="7465E4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적재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                          Backend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프레임워크를 사용하여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,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변환된 데이터를 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                       DB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에 적재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DAA798-607D-FEA9-CBBE-892F98F97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6800" y="5829300"/>
              <a:ext cx="5182323" cy="50489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F09873-FB67-64E4-603E-7B714F6A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324" y="8553373"/>
              <a:ext cx="1800476" cy="55252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AE9ABE-D68F-429C-D2A1-41539B941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324" y="8534320"/>
              <a:ext cx="1619476" cy="571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019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FEEBC8-A1B0-8BFF-D52D-EFCC644200F2}"/>
              </a:ext>
            </a:extLst>
          </p:cNvPr>
          <p:cNvGrpSpPr/>
          <p:nvPr/>
        </p:nvGrpSpPr>
        <p:grpSpPr>
          <a:xfrm>
            <a:off x="767778" y="911178"/>
            <a:ext cx="7574644" cy="727122"/>
            <a:chOff x="767778" y="911178"/>
            <a:chExt cx="7574644" cy="7271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2D700-6BF1-C3DB-8004-08FF4C2EDB21}"/>
                </a:ext>
              </a:extLst>
            </p:cNvPr>
            <p:cNvSpPr txBox="1"/>
            <p:nvPr/>
          </p:nvSpPr>
          <p:spPr>
            <a:xfrm>
              <a:off x="1371600" y="911178"/>
              <a:ext cx="6970822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AI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모의면접 </a:t>
              </a:r>
              <a:r>
                <a:rPr lang="en-US" altLang="ko-KR" sz="3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WorkFlow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(1)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55851B-A3D5-958B-2448-77D410D5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BD32CCE-A0E7-AD3B-B2F0-B46B7AD27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2324100"/>
            <a:ext cx="11368612" cy="5660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65E8E6-F812-A0E7-6240-55BD4E428932}"/>
              </a:ext>
            </a:extLst>
          </p:cNvPr>
          <p:cNvSpPr txBox="1"/>
          <p:nvPr/>
        </p:nvSpPr>
        <p:spPr>
          <a:xfrm>
            <a:off x="838200" y="2247900"/>
            <a:ext cx="561510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backbone(</a:t>
            </a:r>
            <a:r>
              <a:rPr lang="ko-KR" altLang="en-US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백본</a:t>
            </a:r>
            <a:r>
              <a:rPr lang="en-US" altLang="ko-KR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) </a:t>
            </a:r>
            <a:r>
              <a:rPr lang="ko-KR" altLang="en-US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모델 </a:t>
            </a:r>
            <a:r>
              <a:rPr lang="en-US" altLang="ko-KR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:</a:t>
            </a:r>
            <a:r>
              <a:rPr lang="ko-KR" altLang="en-US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lang="en-US" altLang="ko-KR" sz="2000" b="0" i="0" dirty="0">
                <a:solidFill>
                  <a:srgbClr val="7465E4"/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Llama 2 7B</a:t>
            </a:r>
            <a:endParaRPr lang="ko-KR" altLang="en-US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rgbClr val="7465E4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D8498-FB2E-CDD5-E33F-299163F090A7}"/>
              </a:ext>
            </a:extLst>
          </p:cNvPr>
          <p:cNvSpPr txBox="1"/>
          <p:nvPr/>
        </p:nvSpPr>
        <p:spPr>
          <a:xfrm>
            <a:off x="10206380" y="7962900"/>
            <a:ext cx="6176620" cy="4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원천 </a:t>
            </a:r>
            <a:r>
              <a:rPr lang="en-US" altLang="ko-KR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Data (</a:t>
            </a:r>
            <a:r>
              <a:rPr lang="ko-KR" altLang="en-US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출처 </a:t>
            </a:r>
            <a:r>
              <a:rPr lang="en-US" altLang="ko-KR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: AI-Hub </a:t>
            </a:r>
            <a:r>
              <a:rPr lang="ko-KR" altLang="en-US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면접질의</a:t>
            </a:r>
            <a:r>
              <a:rPr lang="en-US" altLang="ko-KR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Dataset )</a:t>
            </a:r>
            <a:endParaRPr lang="ko-KR" altLang="en-US" sz="15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rgbClr val="FF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149EB-69E0-C848-514C-00310DE32325}"/>
              </a:ext>
            </a:extLst>
          </p:cNvPr>
          <p:cNvSpPr txBox="1"/>
          <p:nvPr/>
        </p:nvSpPr>
        <p:spPr>
          <a:xfrm>
            <a:off x="767778" y="2933700"/>
            <a:ext cx="5685531" cy="513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원천 </a:t>
            </a:r>
            <a:r>
              <a:rPr lang="en-US" altLang="ko-KR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Data : AI-Hub </a:t>
            </a:r>
            <a:r>
              <a:rPr lang="ko-KR" altLang="en-US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면접질의 </a:t>
            </a:r>
            <a:r>
              <a:rPr lang="en-US" altLang="ko-KR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Dataset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원천 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Data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를 가지고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다양한 전처리를 통해 아래 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2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가지의 데이터를 구축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1.   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면접 질문을 생성하는 모델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의 학습 데이터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2.   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면접 답변을 평가하는 모델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의 학습 데이터</a:t>
            </a:r>
          </a:p>
        </p:txBody>
      </p:sp>
    </p:spTree>
    <p:extLst>
      <p:ext uri="{BB962C8B-B14F-4D97-AF65-F5344CB8AC3E}">
        <p14:creationId xmlns:p14="http://schemas.microsoft.com/office/powerpoint/2010/main" val="1442935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FEEBC8-A1B0-8BFF-D52D-EFCC644200F2}"/>
              </a:ext>
            </a:extLst>
          </p:cNvPr>
          <p:cNvGrpSpPr/>
          <p:nvPr/>
        </p:nvGrpSpPr>
        <p:grpSpPr>
          <a:xfrm>
            <a:off x="767778" y="911178"/>
            <a:ext cx="7574644" cy="727122"/>
            <a:chOff x="767778" y="911178"/>
            <a:chExt cx="7574644" cy="7271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2D700-6BF1-C3DB-8004-08FF4C2EDB21}"/>
                </a:ext>
              </a:extLst>
            </p:cNvPr>
            <p:cNvSpPr txBox="1"/>
            <p:nvPr/>
          </p:nvSpPr>
          <p:spPr>
            <a:xfrm>
              <a:off x="1371600" y="911178"/>
              <a:ext cx="6970822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AI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모의면접 </a:t>
              </a:r>
              <a:r>
                <a:rPr lang="en-US" altLang="ko-KR" sz="3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WorkFlow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(2)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55851B-A3D5-958B-2448-77D410D5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31EE860-1AA8-0786-2D78-288C7F0C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1" y="686995"/>
            <a:ext cx="10287000" cy="40755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BE5562-6E03-106D-455A-246EC9AE4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2" y="5219700"/>
            <a:ext cx="10287000" cy="45191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CE818-4C42-1428-3685-D45A6F524496}"/>
              </a:ext>
            </a:extLst>
          </p:cNvPr>
          <p:cNvSpPr txBox="1"/>
          <p:nvPr/>
        </p:nvSpPr>
        <p:spPr>
          <a:xfrm>
            <a:off x="11825160" y="9639300"/>
            <a:ext cx="2881440" cy="75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답변 평가 모델을 위한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31FAB-8A0A-D321-1646-380582D8384A}"/>
              </a:ext>
            </a:extLst>
          </p:cNvPr>
          <p:cNvSpPr txBox="1"/>
          <p:nvPr/>
        </p:nvSpPr>
        <p:spPr>
          <a:xfrm>
            <a:off x="11887200" y="4657572"/>
            <a:ext cx="2619491" cy="75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질문 생성 모델을 위한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87B8B-1055-6414-1296-D7D4E99FB666}"/>
              </a:ext>
            </a:extLst>
          </p:cNvPr>
          <p:cNvSpPr txBox="1"/>
          <p:nvPr/>
        </p:nvSpPr>
        <p:spPr>
          <a:xfrm>
            <a:off x="791469" y="2238985"/>
            <a:ext cx="5685531" cy="651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1.   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면접 질문을 생성하는 모델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의 학습 데이터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90,000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개의 면접 세션 데이터 이용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Fine-Tuning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기법 중 하나인 로라 튜닝을 통해 </a:t>
            </a:r>
            <a:r>
              <a:rPr lang="ko-KR" altLang="en-US" sz="2000" dirty="0" err="1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학습중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면접 답변을 평가하는 모델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의 학습 데이터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10,000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개의 면접 세션 데이터 이용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Fine-Tuning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기법 중 하나인 로라 튜닝을 통해 </a:t>
            </a:r>
            <a:r>
              <a:rPr lang="ko-KR" altLang="en-US" sz="2000" dirty="0" err="1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학습중</a:t>
            </a:r>
            <a:endParaRPr lang="ko-KR" altLang="en-US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78965B5-8627-B894-B20C-941C20137863}"/>
              </a:ext>
            </a:extLst>
          </p:cNvPr>
          <p:cNvSpPr/>
          <p:nvPr/>
        </p:nvSpPr>
        <p:spPr>
          <a:xfrm>
            <a:off x="6705600" y="2766053"/>
            <a:ext cx="829818" cy="563894"/>
          </a:xfrm>
          <a:prstGeom prst="rightArrow">
            <a:avLst/>
          </a:prstGeom>
          <a:solidFill>
            <a:srgbClr val="7465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818A6B8-2D7E-DD2C-AF9C-2AEAA38371C6}"/>
              </a:ext>
            </a:extLst>
          </p:cNvPr>
          <p:cNvSpPr/>
          <p:nvPr/>
        </p:nvSpPr>
        <p:spPr>
          <a:xfrm>
            <a:off x="6713982" y="7353300"/>
            <a:ext cx="829818" cy="563894"/>
          </a:xfrm>
          <a:prstGeom prst="rightArrow">
            <a:avLst/>
          </a:prstGeom>
          <a:solidFill>
            <a:srgbClr val="7465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68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1B6EB-97D8-E73F-BCDB-69470FE8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" y="1790700"/>
            <a:ext cx="18288000" cy="8493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52969-8B3D-714C-38F8-D43263FEEA17}"/>
              </a:ext>
            </a:extLst>
          </p:cNvPr>
          <p:cNvSpPr txBox="1"/>
          <p:nvPr/>
        </p:nvSpPr>
        <p:spPr>
          <a:xfrm>
            <a:off x="16230600" y="10020300"/>
            <a:ext cx="2056489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산출물 작성 및 마무리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5FDAB-6EFF-80DE-A4E6-DADAEFF36847}"/>
              </a:ext>
            </a:extLst>
          </p:cNvPr>
          <p:cNvSpPr txBox="1"/>
          <p:nvPr/>
        </p:nvSpPr>
        <p:spPr>
          <a:xfrm>
            <a:off x="4081791" y="4866501"/>
            <a:ext cx="140460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Home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7FE27-77EE-9B97-66B5-C284D21D29FE}"/>
              </a:ext>
            </a:extLst>
          </p:cNvPr>
          <p:cNvSpPr txBox="1"/>
          <p:nvPr/>
        </p:nvSpPr>
        <p:spPr>
          <a:xfrm>
            <a:off x="575648" y="2552700"/>
            <a:ext cx="87215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67776-6398-8FD2-FF73-955BA38CD814}"/>
              </a:ext>
            </a:extLst>
          </p:cNvPr>
          <p:cNvSpPr txBox="1"/>
          <p:nvPr/>
        </p:nvSpPr>
        <p:spPr>
          <a:xfrm>
            <a:off x="838201" y="2823978"/>
            <a:ext cx="26670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프로젝트 설계 및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GitHub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세팅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EE59E-230B-8CFC-67BA-84418DEAB42B}"/>
              </a:ext>
            </a:extLst>
          </p:cNvPr>
          <p:cNvSpPr txBox="1"/>
          <p:nvPr/>
        </p:nvSpPr>
        <p:spPr>
          <a:xfrm>
            <a:off x="838200" y="3086100"/>
            <a:ext cx="266098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Domain Name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구매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F0B41-DE5D-D05E-2405-E8C1FB39367B}"/>
              </a:ext>
            </a:extLst>
          </p:cNvPr>
          <p:cNvSpPr txBox="1"/>
          <p:nvPr/>
        </p:nvSpPr>
        <p:spPr>
          <a:xfrm>
            <a:off x="838200" y="3342501"/>
            <a:ext cx="26670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프로젝트 설계 및 기본환경 구성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7E5E2-10EF-8FBD-A898-7784F8C68E65}"/>
              </a:ext>
            </a:extLst>
          </p:cNvPr>
          <p:cNvSpPr txBox="1"/>
          <p:nvPr/>
        </p:nvSpPr>
        <p:spPr>
          <a:xfrm>
            <a:off x="838200" y="3571101"/>
            <a:ext cx="266098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그룹 및 기본 환경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E8FE4-3054-4A30-E36A-239716829C52}"/>
              </a:ext>
            </a:extLst>
          </p:cNvPr>
          <p:cNvSpPr txBox="1"/>
          <p:nvPr/>
        </p:nvSpPr>
        <p:spPr>
          <a:xfrm>
            <a:off x="838200" y="3848100"/>
            <a:ext cx="26670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&amp;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DNS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6FB43-CE17-7D37-6EB6-545CB4BD17E5}"/>
              </a:ext>
            </a:extLst>
          </p:cNvPr>
          <p:cNvSpPr txBox="1"/>
          <p:nvPr/>
        </p:nvSpPr>
        <p:spPr>
          <a:xfrm>
            <a:off x="3200400" y="4088726"/>
            <a:ext cx="1143000" cy="5213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기획 설문 </a:t>
            </a:r>
            <a:r>
              <a:rPr lang="en-US" altLang="ko-KR" sz="1000" dirty="0">
                <a:latin typeface="Gmarket Sans Medium" panose="020B0600000101010101" charset="-127"/>
                <a:ea typeface="Gmarket Sans Medium" panose="020B0600000101010101" charset="-127"/>
              </a:rPr>
              <a:t>(Google Form)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A7C327C-56B2-4022-7404-013D14725CBD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A13C8795-A859-9637-0AF7-18A620AAF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20" name="Picture 9">
              <a:extLst>
                <a:ext uri="{FF2B5EF4-FFF2-40B4-BE49-F238E27FC236}">
                  <a16:creationId xmlns:a16="http://schemas.microsoft.com/office/drawing/2014/main" id="{1271DEB3-CAF1-33E3-6813-9657736E1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7D418345-0361-4008-AE15-A0BAD9FA52B1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388D6B5-6DAF-46E2-B38B-E62E793D2C23}"/>
              </a:ext>
            </a:extLst>
          </p:cNvPr>
          <p:cNvSpPr txBox="1"/>
          <p:nvPr/>
        </p:nvSpPr>
        <p:spPr>
          <a:xfrm>
            <a:off x="4081791" y="4610100"/>
            <a:ext cx="1404609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Account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A27FDA-5DC4-BF48-0F77-B8C712010CA5}"/>
              </a:ext>
            </a:extLst>
          </p:cNvPr>
          <p:cNvSpPr txBox="1"/>
          <p:nvPr/>
        </p:nvSpPr>
        <p:spPr>
          <a:xfrm>
            <a:off x="4081791" y="5143500"/>
            <a:ext cx="4605009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market Sans Medium" panose="020B0600000101010101" charset="-127"/>
                <a:ea typeface="Gmarket Sans Medium" panose="020B0600000101010101" charset="-127"/>
              </a:rPr>
              <a:t>NavigationMenubar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373C41-BFA5-07AB-8D48-4BA35C91DF20}"/>
              </a:ext>
            </a:extLst>
          </p:cNvPr>
          <p:cNvSpPr txBox="1"/>
          <p:nvPr/>
        </p:nvSpPr>
        <p:spPr>
          <a:xfrm>
            <a:off x="2895600" y="5399901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Survey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개발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CC30FA-39C8-2953-4925-B26EE96F4813}"/>
              </a:ext>
            </a:extLst>
          </p:cNvPr>
          <p:cNvSpPr txBox="1"/>
          <p:nvPr/>
        </p:nvSpPr>
        <p:spPr>
          <a:xfrm>
            <a:off x="14173200" y="9743301"/>
            <a:ext cx="205648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단위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통합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TEST</a:t>
            </a:r>
            <a:endParaRPr lang="ko-KR" altLang="en-US" sz="12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C1BD6-05CA-BFAB-F93B-C309A8CE2DBE}"/>
              </a:ext>
            </a:extLst>
          </p:cNvPr>
          <p:cNvSpPr txBox="1"/>
          <p:nvPr/>
        </p:nvSpPr>
        <p:spPr>
          <a:xfrm>
            <a:off x="2895600" y="5676900"/>
            <a:ext cx="25908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CI/CD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C85FE7-A296-A6A2-8F64-5AC4A9874DD1}"/>
              </a:ext>
            </a:extLst>
          </p:cNvPr>
          <p:cNvSpPr txBox="1"/>
          <p:nvPr/>
        </p:nvSpPr>
        <p:spPr>
          <a:xfrm>
            <a:off x="52578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1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907701-1AC9-F877-DFA7-06D13ED2C7DD}"/>
              </a:ext>
            </a:extLst>
          </p:cNvPr>
          <p:cNvSpPr txBox="1"/>
          <p:nvPr/>
        </p:nvSpPr>
        <p:spPr>
          <a:xfrm>
            <a:off x="72390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2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AEE33-BE21-6E15-150F-645B3AE99373}"/>
              </a:ext>
            </a:extLst>
          </p:cNvPr>
          <p:cNvSpPr txBox="1"/>
          <p:nvPr/>
        </p:nvSpPr>
        <p:spPr>
          <a:xfrm>
            <a:off x="92964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3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AE04F9-4101-FBCF-9771-2A9047C7CCAF}"/>
              </a:ext>
            </a:extLst>
          </p:cNvPr>
          <p:cNvSpPr txBox="1"/>
          <p:nvPr/>
        </p:nvSpPr>
        <p:spPr>
          <a:xfrm>
            <a:off x="113538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4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4D4490-F276-7058-A96B-A756DD9C33A2}"/>
              </a:ext>
            </a:extLst>
          </p:cNvPr>
          <p:cNvSpPr txBox="1"/>
          <p:nvPr/>
        </p:nvSpPr>
        <p:spPr>
          <a:xfrm>
            <a:off x="133350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5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27AB57-2BF3-20C9-851B-F2B22CFCEC53}"/>
              </a:ext>
            </a:extLst>
          </p:cNvPr>
          <p:cNvSpPr txBox="1"/>
          <p:nvPr/>
        </p:nvSpPr>
        <p:spPr>
          <a:xfrm>
            <a:off x="153924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6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546C99-EF53-F736-71C8-62F47D74CF5C}"/>
              </a:ext>
            </a:extLst>
          </p:cNvPr>
          <p:cNvSpPr txBox="1"/>
          <p:nvPr/>
        </p:nvSpPr>
        <p:spPr>
          <a:xfrm>
            <a:off x="5257800" y="4345692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F99EE2-ED30-C97A-1F1C-992BFD5CDFAE}"/>
              </a:ext>
            </a:extLst>
          </p:cNvPr>
          <p:cNvSpPr txBox="1"/>
          <p:nvPr/>
        </p:nvSpPr>
        <p:spPr>
          <a:xfrm>
            <a:off x="7239000" y="4358283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A268A5-935D-09FD-3A93-99888A3BDA2B}"/>
              </a:ext>
            </a:extLst>
          </p:cNvPr>
          <p:cNvSpPr txBox="1"/>
          <p:nvPr/>
        </p:nvSpPr>
        <p:spPr>
          <a:xfrm>
            <a:off x="9296400" y="4358283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AA3B24-E2DC-4285-D29E-FA198F7D5539}"/>
              </a:ext>
            </a:extLst>
          </p:cNvPr>
          <p:cNvSpPr txBox="1"/>
          <p:nvPr/>
        </p:nvSpPr>
        <p:spPr>
          <a:xfrm>
            <a:off x="11353800" y="4358283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6F3DCB-10E8-0A8F-4BE4-B5F28279EDDC}"/>
              </a:ext>
            </a:extLst>
          </p:cNvPr>
          <p:cNvSpPr txBox="1"/>
          <p:nvPr/>
        </p:nvSpPr>
        <p:spPr>
          <a:xfrm>
            <a:off x="13335000" y="4358283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2E6D2-CDE3-D3C4-7667-7455F0FF537D}"/>
              </a:ext>
            </a:extLst>
          </p:cNvPr>
          <p:cNvSpPr txBox="1"/>
          <p:nvPr/>
        </p:nvSpPr>
        <p:spPr>
          <a:xfrm>
            <a:off x="15392400" y="4358283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B89AA9-1AD4-40B8-850D-CC322C7F838C}"/>
              </a:ext>
            </a:extLst>
          </p:cNvPr>
          <p:cNvSpPr txBox="1"/>
          <p:nvPr/>
        </p:nvSpPr>
        <p:spPr>
          <a:xfrm>
            <a:off x="2895600" y="5905500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Gmarket Sans Medium" panose="020B0600000101010101" charset="-127"/>
                <a:ea typeface="Gmarket Sans Medium" panose="020B0600000101010101" charset="-127"/>
              </a:rPr>
              <a:t>관리자 페이지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개발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E9DA80-548D-596F-8A1E-99DE4A125B3F}"/>
              </a:ext>
            </a:extLst>
          </p:cNvPr>
          <p:cNvSpPr txBox="1"/>
          <p:nvPr/>
        </p:nvSpPr>
        <p:spPr>
          <a:xfrm>
            <a:off x="4081791" y="6390501"/>
            <a:ext cx="4605009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기업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Data Analysis 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ko-KR" altLang="en-US" sz="12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40BD80-C4C5-F834-61CC-DFD00654ED9A}"/>
              </a:ext>
            </a:extLst>
          </p:cNvPr>
          <p:cNvSpPr txBox="1"/>
          <p:nvPr/>
        </p:nvSpPr>
        <p:spPr>
          <a:xfrm>
            <a:off x="2895600" y="6667500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market Sans Medium" panose="020B0600000101010101" charset="-127"/>
                <a:ea typeface="Gmarket Sans Medium" panose="020B0600000101010101" charset="-127"/>
              </a:rPr>
              <a:t>Company_Report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개발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092947-55C5-D76A-BA26-201A31BC86F7}"/>
              </a:ext>
            </a:extLst>
          </p:cNvPr>
          <p:cNvSpPr txBox="1"/>
          <p:nvPr/>
        </p:nvSpPr>
        <p:spPr>
          <a:xfrm>
            <a:off x="2895600" y="6923901"/>
            <a:ext cx="25908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Cart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개발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AEEBA1-C0F3-CB03-B255-9D0B84DC8826}"/>
              </a:ext>
            </a:extLst>
          </p:cNvPr>
          <p:cNvSpPr txBox="1"/>
          <p:nvPr/>
        </p:nvSpPr>
        <p:spPr>
          <a:xfrm>
            <a:off x="2895600" y="7200900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 Order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개발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97321-1DE2-7734-2676-4D615AC8F205}"/>
              </a:ext>
            </a:extLst>
          </p:cNvPr>
          <p:cNvSpPr txBox="1"/>
          <p:nvPr/>
        </p:nvSpPr>
        <p:spPr>
          <a:xfrm>
            <a:off x="6096000" y="7429500"/>
            <a:ext cx="6129267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UI/UX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적용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EDF90B-3859-9E22-5C4C-412AB89BAE04}"/>
              </a:ext>
            </a:extLst>
          </p:cNvPr>
          <p:cNvSpPr txBox="1"/>
          <p:nvPr/>
        </p:nvSpPr>
        <p:spPr>
          <a:xfrm>
            <a:off x="2895600" y="7685901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AI-Interview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개발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219888-45A8-81D0-6FD6-A95C07C99289}"/>
              </a:ext>
            </a:extLst>
          </p:cNvPr>
          <p:cNvSpPr txBox="1"/>
          <p:nvPr/>
        </p:nvSpPr>
        <p:spPr>
          <a:xfrm>
            <a:off x="2901941" y="7962900"/>
            <a:ext cx="117985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Gmarket Sans Medium" panose="020B0600000101010101" charset="-127"/>
                <a:ea typeface="Gmarket Sans Medium" panose="020B0600000101010101" charset="-127"/>
              </a:rPr>
              <a:t>Data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추출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BC1DCA-6E01-1024-A6DB-26449E5D2DE6}"/>
              </a:ext>
            </a:extLst>
          </p:cNvPr>
          <p:cNvSpPr txBox="1"/>
          <p:nvPr/>
        </p:nvSpPr>
        <p:spPr>
          <a:xfrm>
            <a:off x="3200400" y="8219301"/>
            <a:ext cx="34424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추출된 데이터에서 질문의 의도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Labeling</a:t>
            </a:r>
            <a:endParaRPr lang="ko-KR" altLang="en-US" sz="12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5E8B7B-359E-5E5B-A10E-CDF7F466F421}"/>
              </a:ext>
            </a:extLst>
          </p:cNvPr>
          <p:cNvSpPr txBox="1"/>
          <p:nvPr/>
        </p:nvSpPr>
        <p:spPr>
          <a:xfrm>
            <a:off x="6629401" y="8496300"/>
            <a:ext cx="2667000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질문 의도가 포함된 면접 세션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Data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5667D6-6DD4-159D-7903-7C0D1C40953F}"/>
              </a:ext>
            </a:extLst>
          </p:cNvPr>
          <p:cNvSpPr txBox="1"/>
          <p:nvPr/>
        </p:nvSpPr>
        <p:spPr>
          <a:xfrm>
            <a:off x="6629400" y="8981301"/>
            <a:ext cx="2667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답변 채점 데이터 구축 테스트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A9D614-4AB1-3735-83C1-30D81E902DFF}"/>
              </a:ext>
            </a:extLst>
          </p:cNvPr>
          <p:cNvSpPr txBox="1"/>
          <p:nvPr/>
        </p:nvSpPr>
        <p:spPr>
          <a:xfrm>
            <a:off x="9220199" y="9209901"/>
            <a:ext cx="3005067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면접 질문 생성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Model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학습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A84491-7AC4-CF5F-EA87-6007762316A0}"/>
              </a:ext>
            </a:extLst>
          </p:cNvPr>
          <p:cNvSpPr txBox="1"/>
          <p:nvPr/>
        </p:nvSpPr>
        <p:spPr>
          <a:xfrm>
            <a:off x="9220200" y="9743301"/>
            <a:ext cx="3005067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모델 학습 및 평가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7BB449-9FED-F4F3-2830-D5F7365D2B0E}"/>
              </a:ext>
            </a:extLst>
          </p:cNvPr>
          <p:cNvSpPr txBox="1"/>
          <p:nvPr/>
        </p:nvSpPr>
        <p:spPr>
          <a:xfrm>
            <a:off x="10134600" y="8496300"/>
            <a:ext cx="32004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FE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&amp; BE &amp; FAST API &amp; DLLS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연동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1174389-1052-80B6-EF4C-926869131770}"/>
              </a:ext>
            </a:extLst>
          </p:cNvPr>
          <p:cNvGrpSpPr/>
          <p:nvPr/>
        </p:nvGrpSpPr>
        <p:grpSpPr>
          <a:xfrm>
            <a:off x="708413" y="879656"/>
            <a:ext cx="16817587" cy="758644"/>
            <a:chOff x="708413" y="879656"/>
            <a:chExt cx="16817587" cy="7586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5E13B2-C7F8-571E-90C9-A4DB1FD887A7}"/>
                </a:ext>
              </a:extLst>
            </p:cNvPr>
            <p:cNvSpPr txBox="1"/>
            <p:nvPr/>
          </p:nvSpPr>
          <p:spPr>
            <a:xfrm>
              <a:off x="1524000" y="879656"/>
              <a:ext cx="16002000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WBS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FBA4970-4282-CC67-2DFB-219EA805A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413" y="940318"/>
              <a:ext cx="739387" cy="6979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76E6FF-DCE9-5CB2-BFEE-59EF18A7A5BA}"/>
              </a:ext>
            </a:extLst>
          </p:cNvPr>
          <p:cNvSpPr txBox="1"/>
          <p:nvPr/>
        </p:nvSpPr>
        <p:spPr>
          <a:xfrm>
            <a:off x="9220200" y="9486900"/>
            <a:ext cx="3005067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답변 채점 모델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Model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E751C2-1A2F-954F-98C8-DFBC4F074272}"/>
              </a:ext>
            </a:extLst>
          </p:cNvPr>
          <p:cNvSpPr txBox="1"/>
          <p:nvPr/>
        </p:nvSpPr>
        <p:spPr>
          <a:xfrm>
            <a:off x="9715499" y="1104900"/>
            <a:ext cx="2095501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TODAY (</a:t>
            </a:r>
            <a:r>
              <a:rPr lang="ko-KR" altLang="en-US" b="1" dirty="0">
                <a:solidFill>
                  <a:srgbClr val="FF0000"/>
                </a:solidFill>
              </a:rPr>
              <a:t>중간 발표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852CD1-297D-6526-75FC-9C3D3885661B}"/>
              </a:ext>
            </a:extLst>
          </p:cNvPr>
          <p:cNvSpPr txBox="1"/>
          <p:nvPr/>
        </p:nvSpPr>
        <p:spPr>
          <a:xfrm>
            <a:off x="9601200" y="6667500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market Sans Medium" panose="020B0600000101010101" charset="-127"/>
                <a:ea typeface="Gmarket Sans Medium" panose="020B0600000101010101" charset="-127"/>
              </a:rPr>
              <a:t>Company_Report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고도화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63A6E6-8D8F-8AAE-B551-58DB195FEBCF}"/>
              </a:ext>
            </a:extLst>
          </p:cNvPr>
          <p:cNvSpPr txBox="1"/>
          <p:nvPr/>
        </p:nvSpPr>
        <p:spPr>
          <a:xfrm>
            <a:off x="10134600" y="6923901"/>
            <a:ext cx="25908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market Sans Medium" panose="020B0600000101010101" charset="-127"/>
                <a:ea typeface="Gmarket Sans Medium" panose="020B0600000101010101" charset="-127"/>
              </a:rPr>
              <a:t>UserLog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분석 및 상품 추천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0B235C6-D2D9-FE08-2D3A-E4BDE68008B9}"/>
              </a:ext>
            </a:extLst>
          </p:cNvPr>
          <p:cNvCxnSpPr>
            <a:cxnSpLocks/>
          </p:cNvCxnSpPr>
          <p:nvPr/>
        </p:nvCxnSpPr>
        <p:spPr>
          <a:xfrm>
            <a:off x="10744200" y="1409700"/>
            <a:ext cx="0" cy="891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0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A496B-1392-2257-ABC5-D1DAE2420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296C110F-6436-95D8-115D-FEFAF66B7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4FD196A-E7C8-B7AA-1CF5-6433DA687B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3FF96CF9-761E-A339-64FD-4CF1C9D58A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57C6059A-2180-81C1-442D-5D38CF86D2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6446500" y="4914900"/>
            <a:ext cx="304800" cy="3048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FFB57E1-3FBA-E037-D2E6-C3DF24FD1285}"/>
              </a:ext>
            </a:extLst>
          </p:cNvPr>
          <p:cNvSpPr txBox="1"/>
          <p:nvPr/>
        </p:nvSpPr>
        <p:spPr>
          <a:xfrm>
            <a:off x="13449300" y="3556000"/>
            <a:ext cx="2832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12300" b="0" i="0" u="none" strike="noStrike" dirty="0">
                <a:solidFill>
                  <a:srgbClr val="FFFFFF"/>
                </a:solidFill>
                <a:latin typeface="Gmarket Sans Bold"/>
              </a:rPr>
              <a:t>04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E34962E9-C1A2-6573-E6A2-E5B2AB468A4D}"/>
              </a:ext>
            </a:extLst>
          </p:cNvPr>
          <p:cNvSpPr txBox="1"/>
          <p:nvPr/>
        </p:nvSpPr>
        <p:spPr>
          <a:xfrm>
            <a:off x="6223000" y="5930900"/>
            <a:ext cx="10604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예상</a:t>
            </a:r>
            <a:r>
              <a:rPr lang="en-US" sz="81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1266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42FC-4766-9C17-9C94-4843D1E6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70305D0-42A2-B78F-FD1E-0ABB8BF3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C8677337-0F47-A275-5275-C316A0DC47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2E0C02D9-57A0-72AA-BAFE-9B7E8559B8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49C432-FF85-45A2-84E5-1720F88069BA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05FAD55-9690-FD59-DD9B-488DFF9DF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1" y="1866900"/>
            <a:ext cx="15697200" cy="84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9">
            <a:extLst>
              <a:ext uri="{FF2B5EF4-FFF2-40B4-BE49-F238E27FC236}">
                <a16:creationId xmlns:a16="http://schemas.microsoft.com/office/drawing/2014/main" id="{F15BF4E0-6BD6-9363-E1E7-E96F0C66A6B2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Login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화면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9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0456-3077-1DCE-B6A1-6DFCA07A9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E702839-FDEC-A9EE-9D57-EADE0DAC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CDF87AA6-8772-AE7C-C677-525D8136FF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120025A7-7A88-F97A-9D54-D963F7B4AE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CE1E63C-E060-900C-0102-BB50CE4E0B6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2537DFEE-CBA9-9856-CFD2-B47D94468907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HOME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화면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352EFD8-F65A-65D1-2C02-02915008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790700"/>
            <a:ext cx="15849600" cy="85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333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63EC3-7761-28F1-CA90-780ED6E15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11F7AB1-E745-AAC7-9BA7-3FBC8FB5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3748BCF9-33B1-2B75-A2DA-DD411225E92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52D6CCF9-A97B-29DD-0450-052C9A9083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3846BD9-ECDA-54E1-B069-89520D401D06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B5FAA60-8451-135D-2176-7B0CCB4A9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900" y="1778000"/>
            <a:ext cx="15709900" cy="847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9">
            <a:extLst>
              <a:ext uri="{FF2B5EF4-FFF2-40B4-BE49-F238E27FC236}">
                <a16:creationId xmlns:a16="http://schemas.microsoft.com/office/drawing/2014/main" id="{D0A023B5-E95A-3B25-A7B1-E50AB54A537E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COMPANY_REPORT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목록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화면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0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원형 58"/>
          <p:cNvSpPr/>
          <p:nvPr/>
        </p:nvSpPr>
        <p:spPr>
          <a:xfrm>
            <a:off x="2217420" y="-4091940"/>
            <a:ext cx="13853160" cy="18470880"/>
          </a:xfrm>
          <a:prstGeom prst="pie">
            <a:avLst>
              <a:gd name="adj1" fmla="val 16207631"/>
              <a:gd name="adj2" fmla="val 16200000"/>
            </a:avLst>
          </a:prstGeom>
          <a:solidFill>
            <a:schemeClr val="tx1">
              <a:lumMod val="85000"/>
              <a:lumOff val="15000"/>
              <a:alpha val="35000"/>
            </a:schemeClr>
          </a:solidFill>
          <a:ln w="127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원형 59"/>
          <p:cNvSpPr/>
          <p:nvPr/>
        </p:nvSpPr>
        <p:spPr>
          <a:xfrm>
            <a:off x="2217420" y="-4091940"/>
            <a:ext cx="13853160" cy="18470880"/>
          </a:xfrm>
          <a:prstGeom prst="pie">
            <a:avLst>
              <a:gd name="adj1" fmla="val 16207631"/>
              <a:gd name="adj2" fmla="val 16200000"/>
            </a:avLst>
          </a:prstGeom>
          <a:solidFill>
            <a:schemeClr val="tx1">
              <a:lumMod val="85000"/>
              <a:lumOff val="15000"/>
              <a:alpha val="35000"/>
            </a:schemeClr>
          </a:solidFill>
          <a:ln w="127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1" name="원형 70"/>
          <p:cNvSpPr/>
          <p:nvPr/>
        </p:nvSpPr>
        <p:spPr>
          <a:xfrm>
            <a:off x="2217420" y="-4091940"/>
            <a:ext cx="13853160" cy="18470880"/>
          </a:xfrm>
          <a:prstGeom prst="pie">
            <a:avLst>
              <a:gd name="adj1" fmla="val 16207631"/>
              <a:gd name="adj2" fmla="val 16200000"/>
            </a:avLst>
          </a:prstGeom>
          <a:solidFill>
            <a:schemeClr val="tx1">
              <a:lumMod val="85000"/>
              <a:lumOff val="15000"/>
              <a:alpha val="35000"/>
            </a:schemeClr>
          </a:solidFill>
          <a:ln w="127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2" name="원형 71"/>
          <p:cNvSpPr/>
          <p:nvPr/>
        </p:nvSpPr>
        <p:spPr>
          <a:xfrm>
            <a:off x="2217420" y="-4091940"/>
            <a:ext cx="13853160" cy="18470880"/>
          </a:xfrm>
          <a:prstGeom prst="pie">
            <a:avLst>
              <a:gd name="adj1" fmla="val 16207631"/>
              <a:gd name="adj2" fmla="val 16200000"/>
            </a:avLst>
          </a:prstGeom>
          <a:solidFill>
            <a:schemeClr val="tx1">
              <a:lumMod val="85000"/>
              <a:lumOff val="15000"/>
              <a:alpha val="35000"/>
            </a:schemeClr>
          </a:solidFill>
          <a:ln w="127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3" name="원형 72"/>
          <p:cNvSpPr/>
          <p:nvPr/>
        </p:nvSpPr>
        <p:spPr>
          <a:xfrm>
            <a:off x="2217420" y="-3252354"/>
            <a:ext cx="13853160" cy="16791710"/>
          </a:xfrm>
          <a:prstGeom prst="pie">
            <a:avLst>
              <a:gd name="adj1" fmla="val 16207631"/>
              <a:gd name="adj2" fmla="val 16200000"/>
            </a:avLst>
          </a:prstGeom>
          <a:solidFill>
            <a:schemeClr val="tx1">
              <a:lumMod val="85000"/>
              <a:lumOff val="15000"/>
              <a:alpha val="35000"/>
            </a:schemeClr>
          </a:solidFill>
          <a:ln w="127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994083" y="943930"/>
            <a:ext cx="6299835" cy="84000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1" name="직선 연결선 10"/>
          <p:cNvCxnSpPr/>
          <p:nvPr/>
        </p:nvCxnSpPr>
        <p:spPr>
          <a:xfrm>
            <a:off x="9144000" y="0"/>
            <a:ext cx="0" cy="1028700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00500" y="5143500"/>
            <a:ext cx="10287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6957062" y="2226945"/>
            <a:ext cx="4374833" cy="58331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TextBox 48"/>
          <p:cNvSpPr txBox="1"/>
          <p:nvPr/>
        </p:nvSpPr>
        <p:spPr>
          <a:xfrm>
            <a:off x="7553326" y="1762127"/>
            <a:ext cx="3225563" cy="671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43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16166" y="1762127"/>
            <a:ext cx="3225563" cy="671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43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53326" y="1686880"/>
            <a:ext cx="3225563" cy="671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43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53326" y="1795465"/>
            <a:ext cx="3225563" cy="671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43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23798" y="1795465"/>
            <a:ext cx="3225563" cy="671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43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02060" y="3375062"/>
            <a:ext cx="11530977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700" spc="-225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AIM START</a:t>
            </a:r>
            <a:endParaRPr lang="ko-KR" altLang="en-US" sz="20700" spc="-225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851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1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1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2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2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3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3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40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40"/>
                            </p:stCondLst>
                            <p:childTnLst>
                              <p:par>
                                <p:cTn id="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50"/>
                            </p:stCondLst>
                            <p:childTnLst>
                              <p:par>
                                <p:cTn id="84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49" grpId="0"/>
      <p:bldP spid="49" grpId="1"/>
      <p:bldP spid="50" grpId="0"/>
      <p:bldP spid="50" grpId="1"/>
      <p:bldP spid="51" grpId="0"/>
      <p:bldP spid="51" grpId="1"/>
      <p:bldP spid="53" grpId="0"/>
      <p:bldP spid="53" grpId="1"/>
      <p:bldP spid="52" grpId="0"/>
      <p:bldP spid="52" grpId="1"/>
      <p:bldP spid="32" grpId="0"/>
      <p:bldP spid="3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23C7-723F-7FD7-A049-50A52F7CF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CA87750-1F1D-F49F-73EA-75AF53ED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0CEAD63A-28DD-7202-D50B-B9D7364183D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754C4222-DFDF-6B5F-B61F-623669EC9C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B088CF3-4BE0-61FE-9788-0982F9813C33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EA9987A-F9F0-02BD-5DAE-033F12DA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1343" y="1741714"/>
            <a:ext cx="13211175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1BB09F0A-FFF5-C462-D0D1-02D064EC0C5E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COMPANY_REPORT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상세보기 화면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04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9032-89BA-0F7A-EAB2-1ECDB292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0DC9A22F-58A7-997F-2D33-6E7FBF15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C91353B5-F012-E291-203F-A6F67FF5845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07DBAC18-A170-B0CF-5C90-5781CEB49D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11429C5-3679-54FC-D946-5B31B04EA174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AAD1565-2DB5-9B07-B012-BA3DED9D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893887"/>
            <a:ext cx="15735300" cy="83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44546FAE-6322-2CDD-88CE-CA1D9254BC75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장바구니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/ </a:t>
            </a:r>
            <a:r>
              <a:rPr lang="ko-KR" altLang="en-US" sz="3000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주문내역 화면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22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CE14E-BD4B-3FE5-8F49-174D9D0BA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18623EEE-73E9-5C98-26BE-0B178761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32352C63-EEDD-1377-3859-20816656CD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AE2D7BE8-868D-9402-B065-8020BEC4D1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848A7A3-C247-1255-16A1-36F257D3A186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A7F8D65-B6B1-2980-3E0C-A965FA92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759857"/>
            <a:ext cx="15234028" cy="85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8593F589-A8F2-01A3-D5C9-46768BAF57BB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AI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모의 면접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54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CE14E-BD4B-3FE5-8F49-174D9D0BA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18623EEE-73E9-5C98-26BE-0B178761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32352C63-EEDD-1377-3859-20816656CD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AE2D7BE8-868D-9402-B065-8020BEC4D1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848A7A3-C247-1255-16A1-36F257D3A186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8593F589-A8F2-01A3-D5C9-46768BAF57BB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시연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2" name="TextBox 19">
            <a:hlinkClick r:id="rId4"/>
            <a:extLst>
              <a:ext uri="{FF2B5EF4-FFF2-40B4-BE49-F238E27FC236}">
                <a16:creationId xmlns:a16="http://schemas.microsoft.com/office/drawing/2014/main" id="{DAB745E9-5D9E-3146-EFA8-25C853D68926}"/>
              </a:ext>
            </a:extLst>
          </p:cNvPr>
          <p:cNvSpPr txBox="1"/>
          <p:nvPr/>
        </p:nvSpPr>
        <p:spPr>
          <a:xfrm>
            <a:off x="8534400" y="5295900"/>
            <a:ext cx="10528300" cy="11832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ko-KR" sz="5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7D1EEF3F-51F9-26B0-C423-AB7CE5A2F167}"/>
              </a:ext>
            </a:extLst>
          </p:cNvPr>
          <p:cNvSpPr txBox="1"/>
          <p:nvPr/>
        </p:nvSpPr>
        <p:spPr>
          <a:xfrm>
            <a:off x="4953000" y="4121884"/>
            <a:ext cx="71302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latin typeface="Gmarket Sans Bold" panose="020B0600000101010101" charset="-127"/>
                <a:ea typeface="Gmarket Sans Bold" panose="020B0600000101010101" charset="-127"/>
              </a:rPr>
              <a:t>🔗</a:t>
            </a:r>
            <a:r>
              <a:rPr lang="ko-KR" altLang="en-US" sz="5000" dirty="0"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lang="en-US" altLang="ko-KR" sz="10000" dirty="0"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L I N K</a:t>
            </a:r>
            <a:endParaRPr lang="ko-KR" altLang="en-US" sz="10000" dirty="0">
              <a:solidFill>
                <a:srgbClr val="7465E4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93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8E781-DE80-C3AF-B41D-C1B87A24E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DD16A15C-E86A-C2B6-C248-6EAF7985FD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A3D2C980-486B-97AB-D4FC-F3353823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248642E7-D6EC-5C64-315B-1BDE264C51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ADB6EBEB-EFBB-DC6A-FD24-CE63A037B4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6446500" y="4914900"/>
            <a:ext cx="304800" cy="3048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088F5071-A4BB-20DB-7F56-B41ECCB76209}"/>
              </a:ext>
            </a:extLst>
          </p:cNvPr>
          <p:cNvSpPr txBox="1"/>
          <p:nvPr/>
        </p:nvSpPr>
        <p:spPr>
          <a:xfrm>
            <a:off x="13449300" y="3556000"/>
            <a:ext cx="2832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12300" b="0" i="0" u="none" strike="noStrike">
                <a:solidFill>
                  <a:srgbClr val="FFFFFF"/>
                </a:solidFill>
                <a:latin typeface="Gmarket Sans Bold"/>
              </a:rPr>
              <a:t>05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89AB49C-CD86-865A-4D27-6717F0C4B3A5}"/>
              </a:ext>
            </a:extLst>
          </p:cNvPr>
          <p:cNvSpPr txBox="1"/>
          <p:nvPr/>
        </p:nvSpPr>
        <p:spPr>
          <a:xfrm>
            <a:off x="6223000" y="5930900"/>
            <a:ext cx="10604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이슈</a:t>
            </a:r>
            <a:r>
              <a:rPr lang="en-US" sz="81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사항</a:t>
            </a:r>
          </a:p>
        </p:txBody>
      </p:sp>
    </p:spTree>
    <p:extLst>
      <p:ext uri="{BB962C8B-B14F-4D97-AF65-F5344CB8AC3E}">
        <p14:creationId xmlns:p14="http://schemas.microsoft.com/office/powerpoint/2010/main" val="204490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B912AC6-C37A-435A-22D9-00BF142E5416}"/>
              </a:ext>
            </a:extLst>
          </p:cNvPr>
          <p:cNvGrpSpPr/>
          <p:nvPr/>
        </p:nvGrpSpPr>
        <p:grpSpPr>
          <a:xfrm>
            <a:off x="433909" y="1771643"/>
            <a:ext cx="17015891" cy="6799406"/>
            <a:chOff x="381000" y="1771643"/>
            <a:chExt cx="17015891" cy="67994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2F0F368-E18C-371F-B114-02FF63D36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1771643"/>
              <a:ext cx="17015891" cy="6799406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8A3CA81-BFB6-D807-DE05-171626F064DB}"/>
                </a:ext>
              </a:extLst>
            </p:cNvPr>
            <p:cNvGrpSpPr/>
            <p:nvPr/>
          </p:nvGrpSpPr>
          <p:grpSpPr>
            <a:xfrm>
              <a:off x="2803866" y="4008970"/>
              <a:ext cx="7692685" cy="3571130"/>
              <a:chOff x="2803866" y="4008970"/>
              <a:chExt cx="7692685" cy="3571130"/>
            </a:xfrm>
          </p:grpSpPr>
          <p:sp>
            <p:nvSpPr>
              <p:cNvPr id="7" name="object 32">
                <a:extLst>
                  <a:ext uri="{FF2B5EF4-FFF2-40B4-BE49-F238E27FC236}">
                    <a16:creationId xmlns:a16="http://schemas.microsoft.com/office/drawing/2014/main" id="{AF7FBF88-4A9F-CF12-73F9-ACAF3C2C769B}"/>
                  </a:ext>
                </a:extLst>
              </p:cNvPr>
              <p:cNvSpPr/>
              <p:nvPr/>
            </p:nvSpPr>
            <p:spPr>
              <a:xfrm>
                <a:off x="2803866" y="4008970"/>
                <a:ext cx="7692684" cy="870035"/>
              </a:xfrm>
              <a:custGeom>
                <a:avLst/>
                <a:gdLst/>
                <a:ahLst/>
                <a:cxnLst/>
                <a:rect l="l" t="t" r="r" b="b"/>
                <a:pathLst>
                  <a:path w="7378700" h="1243329">
                    <a:moveTo>
                      <a:pt x="7378700" y="1243329"/>
                    </a:moveTo>
                    <a:lnTo>
                      <a:pt x="0" y="1243329"/>
                    </a:lnTo>
                    <a:lnTo>
                      <a:pt x="0" y="0"/>
                    </a:lnTo>
                    <a:lnTo>
                      <a:pt x="7378700" y="0"/>
                    </a:lnTo>
                    <a:lnTo>
                      <a:pt x="7378700" y="1243329"/>
                    </a:lnTo>
                    <a:close/>
                  </a:path>
                </a:pathLst>
              </a:custGeom>
              <a:solidFill>
                <a:srgbClr val="00D9F0">
                  <a:alpha val="26998"/>
                </a:srgbClr>
              </a:solidFill>
              <a:ln w="50800">
                <a:solidFill>
                  <a:srgbClr val="00D9F0"/>
                </a:solidFill>
              </a:ln>
            </p:spPr>
            <p:txBody>
              <a:bodyPr wrap="square" lIns="0" tIns="0" rIns="0" bIns="0" rtlCol="0"/>
              <a:lstStyle/>
              <a:p>
                <a:endParaRPr sz="2700" dirty="0"/>
              </a:p>
            </p:txBody>
          </p:sp>
          <p:sp>
            <p:nvSpPr>
              <p:cNvPr id="8" name="object 32">
                <a:extLst>
                  <a:ext uri="{FF2B5EF4-FFF2-40B4-BE49-F238E27FC236}">
                    <a16:creationId xmlns:a16="http://schemas.microsoft.com/office/drawing/2014/main" id="{9538AFFC-F972-74AA-74CE-82B08805DD3A}"/>
                  </a:ext>
                </a:extLst>
              </p:cNvPr>
              <p:cNvSpPr/>
              <p:nvPr/>
            </p:nvSpPr>
            <p:spPr>
              <a:xfrm>
                <a:off x="2806874" y="6710065"/>
                <a:ext cx="7689677" cy="870035"/>
              </a:xfrm>
              <a:custGeom>
                <a:avLst/>
                <a:gdLst/>
                <a:ahLst/>
                <a:cxnLst/>
                <a:rect l="l" t="t" r="r" b="b"/>
                <a:pathLst>
                  <a:path w="7378700" h="1243329">
                    <a:moveTo>
                      <a:pt x="7378700" y="1243329"/>
                    </a:moveTo>
                    <a:lnTo>
                      <a:pt x="0" y="1243329"/>
                    </a:lnTo>
                    <a:lnTo>
                      <a:pt x="0" y="0"/>
                    </a:lnTo>
                    <a:lnTo>
                      <a:pt x="7378700" y="0"/>
                    </a:lnTo>
                    <a:lnTo>
                      <a:pt x="7378700" y="1243329"/>
                    </a:lnTo>
                    <a:close/>
                  </a:path>
                </a:pathLst>
              </a:custGeom>
              <a:solidFill>
                <a:srgbClr val="00D9F0">
                  <a:alpha val="26998"/>
                </a:srgbClr>
              </a:solidFill>
              <a:ln w="50800">
                <a:solidFill>
                  <a:srgbClr val="00D9F0"/>
                </a:solidFill>
              </a:ln>
            </p:spPr>
            <p:txBody>
              <a:bodyPr wrap="square" lIns="0" tIns="0" rIns="0" bIns="0" rtlCol="0"/>
              <a:lstStyle/>
              <a:p>
                <a:endParaRPr sz="2700"/>
              </a:p>
            </p:txBody>
          </p:sp>
          <p:sp>
            <p:nvSpPr>
              <p:cNvPr id="9" name="순서도: 논리합 8">
                <a:extLst>
                  <a:ext uri="{FF2B5EF4-FFF2-40B4-BE49-F238E27FC236}">
                    <a16:creationId xmlns:a16="http://schemas.microsoft.com/office/drawing/2014/main" id="{14768737-0AF8-9DE9-71B4-DB65059E9202}"/>
                  </a:ext>
                </a:extLst>
              </p:cNvPr>
              <p:cNvSpPr/>
              <p:nvPr/>
            </p:nvSpPr>
            <p:spPr>
              <a:xfrm>
                <a:off x="5648325" y="5157497"/>
                <a:ext cx="1228725" cy="1264007"/>
              </a:xfrm>
              <a:prstGeom prst="flowChartOr">
                <a:avLst/>
              </a:prstGeom>
              <a:noFill/>
              <a:ln w="127000">
                <a:solidFill>
                  <a:srgbClr val="00D9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51DA28-1DDF-8BB9-2924-9C5ECBACA7FA}"/>
              </a:ext>
            </a:extLst>
          </p:cNvPr>
          <p:cNvSpPr txBox="1"/>
          <p:nvPr/>
        </p:nvSpPr>
        <p:spPr>
          <a:xfrm>
            <a:off x="703439" y="1257300"/>
            <a:ext cx="166701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팀원들이 각자 원하는 주제와 개발 분야가 서로 달라서 주제 선정부터 이슈가 있었습니다</a:t>
            </a:r>
            <a:r>
              <a:rPr lang="en-US" altLang="ko-KR" sz="24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.</a:t>
            </a:r>
            <a:r>
              <a:rPr lang="ko-KR" altLang="en-US" sz="24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13513D-E5D8-963A-12E7-03953DD6C050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442ECF2C-4090-6EBE-CF54-24C3C801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B07FD457-D5F3-2A05-DFBC-6D7A8B3A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9FE141DE-B7AF-57B3-1336-D0D5214B87BE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73655B-2DC7-EFB6-DBDC-5BB98887B1B0}"/>
              </a:ext>
            </a:extLst>
          </p:cNvPr>
          <p:cNvGrpSpPr/>
          <p:nvPr/>
        </p:nvGrpSpPr>
        <p:grpSpPr>
          <a:xfrm>
            <a:off x="814067" y="800100"/>
            <a:ext cx="1471933" cy="476732"/>
            <a:chOff x="814067" y="800100"/>
            <a:chExt cx="1471933" cy="476732"/>
          </a:xfrm>
        </p:grpSpPr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827D81E3-88F5-781E-D51B-573F64891ADC}"/>
                </a:ext>
              </a:extLst>
            </p:cNvPr>
            <p:cNvSpPr txBox="1"/>
            <p:nvPr/>
          </p:nvSpPr>
          <p:spPr>
            <a:xfrm>
              <a:off x="1482925" y="914552"/>
              <a:ext cx="803075" cy="3427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9600"/>
                </a:lnSpc>
              </a:pPr>
              <a:r>
                <a:rPr lang="ko-KR" altLang="en-US" sz="3000" b="1" dirty="0">
                  <a:solidFill>
                    <a:srgbClr val="5350E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이슈 </a:t>
              </a:r>
              <a:endParaRPr lang="ko-KR" altLang="en-US" sz="32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288E86F-41BC-4494-C4B2-EB1739AD6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067" y="800100"/>
              <a:ext cx="557533" cy="47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1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/>
          <p:cNvCxnSpPr>
            <a:cxnSpLocks/>
          </p:cNvCxnSpPr>
          <p:nvPr/>
        </p:nvCxnSpPr>
        <p:spPr>
          <a:xfrm flipH="1">
            <a:off x="652646" y="1840923"/>
            <a:ext cx="36459" cy="8046027"/>
          </a:xfrm>
          <a:prstGeom prst="line">
            <a:avLst/>
          </a:prstGeom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4882B9-9A41-8720-1669-9489BC8365C5}"/>
              </a:ext>
            </a:extLst>
          </p:cNvPr>
          <p:cNvGrpSpPr/>
          <p:nvPr/>
        </p:nvGrpSpPr>
        <p:grpSpPr>
          <a:xfrm>
            <a:off x="652646" y="1834516"/>
            <a:ext cx="2258912" cy="590211"/>
            <a:chOff x="9421296" y="2339048"/>
            <a:chExt cx="1505941" cy="39347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8BAA99-9B6B-C24C-FCAB-AE7FEE6F1BEC}"/>
                </a:ext>
              </a:extLst>
            </p:cNvPr>
            <p:cNvSpPr/>
            <p:nvPr/>
          </p:nvSpPr>
          <p:spPr>
            <a:xfrm>
              <a:off x="9421296" y="2339048"/>
              <a:ext cx="1505941" cy="393474"/>
            </a:xfrm>
            <a:prstGeom prst="rect">
              <a:avLst/>
            </a:prstGeom>
            <a:solidFill>
              <a:srgbClr val="00D9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11E378-1E7A-A325-14D6-15A887E67090}"/>
                </a:ext>
              </a:extLst>
            </p:cNvPr>
            <p:cNvSpPr txBox="1"/>
            <p:nvPr/>
          </p:nvSpPr>
          <p:spPr>
            <a:xfrm>
              <a:off x="9478761" y="2419216"/>
              <a:ext cx="13719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산돌고딕 L" panose="02030504000101010101" pitchFamily="18" charset="-127"/>
                  <a:ea typeface="산돌고딕 L" panose="02030504000101010101" pitchFamily="18" charset="-127"/>
                </a:defRPr>
              </a:lvl1pPr>
            </a:lstStyle>
            <a:p>
              <a:r>
                <a:rPr lang="en-US" altLang="ko-KR" sz="1800" dirty="0">
                  <a:ln w="0">
                    <a:solidFill>
                      <a:schemeClr val="bg1">
                        <a:alpha val="44000"/>
                      </a:schemeClr>
                    </a:solidFill>
                  </a:ln>
                  <a:solidFill>
                    <a:schemeClr val="bg1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By AIM-Sniper</a:t>
              </a:r>
              <a:endParaRPr lang="ko-KR" altLang="en-US" sz="1800" dirty="0">
                <a:ln w="0">
                  <a:solidFill>
                    <a:schemeClr val="bg1">
                      <a:alpha val="44000"/>
                    </a:schemeClr>
                  </a:solidFill>
                </a:ln>
                <a:solidFill>
                  <a:schemeClr val="bg1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06E5B8B-CBCD-CAC3-E04F-7858D7815791}"/>
              </a:ext>
            </a:extLst>
          </p:cNvPr>
          <p:cNvGrpSpPr/>
          <p:nvPr/>
        </p:nvGrpSpPr>
        <p:grpSpPr>
          <a:xfrm>
            <a:off x="773786" y="3881519"/>
            <a:ext cx="3147473" cy="3672258"/>
            <a:chOff x="735673" y="2465949"/>
            <a:chExt cx="2262453" cy="2448172"/>
          </a:xfrm>
        </p:grpSpPr>
        <p:sp>
          <p:nvSpPr>
            <p:cNvPr id="63" name="TextBox 62"/>
            <p:cNvSpPr txBox="1"/>
            <p:nvPr/>
          </p:nvSpPr>
          <p:spPr>
            <a:xfrm>
              <a:off x="1475215" y="4606344"/>
              <a:ext cx="1035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lumMod val="50000"/>
                        <a:alpha val="2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민 경 원</a:t>
              </a:r>
              <a:endParaRPr lang="ko-KR" altLang="en-US" sz="900" dirty="0">
                <a:ln>
                  <a:solidFill>
                    <a:schemeClr val="bg1">
                      <a:lumMod val="50000"/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30FBF7-5BEC-2D84-A96C-AB13F3453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673" y="2465949"/>
              <a:ext cx="2262453" cy="2053102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54B2A70-1FAA-7D3C-AC8A-B624001F322C}"/>
              </a:ext>
            </a:extLst>
          </p:cNvPr>
          <p:cNvGrpSpPr/>
          <p:nvPr/>
        </p:nvGrpSpPr>
        <p:grpSpPr>
          <a:xfrm>
            <a:off x="4532846" y="1908183"/>
            <a:ext cx="5410319" cy="2987121"/>
            <a:chOff x="3107920" y="2922707"/>
            <a:chExt cx="3606879" cy="19914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3622638-9CD7-99DF-E671-09A132871313}"/>
                </a:ext>
              </a:extLst>
            </p:cNvPr>
            <p:cNvGrpSpPr/>
            <p:nvPr/>
          </p:nvGrpSpPr>
          <p:grpSpPr>
            <a:xfrm>
              <a:off x="3107920" y="2925815"/>
              <a:ext cx="1644174" cy="1978834"/>
              <a:chOff x="3107920" y="2925815"/>
              <a:chExt cx="1644174" cy="197883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3458146" y="4596872"/>
                <a:ext cx="967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bg1">
                          <a:lumMod val="50000"/>
                          <a:alpha val="2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김 용 현</a:t>
                </a:r>
                <a:endParaRPr lang="ko-KR" altLang="en-US" sz="900" dirty="0">
                  <a:ln>
                    <a:solidFill>
                      <a:schemeClr val="bg1">
                        <a:lumMod val="50000"/>
                        <a:alpha val="2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0D8C9BF-0350-4473-FE6B-F6C7311CD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07920" y="2925815"/>
                <a:ext cx="1644174" cy="1650098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5D2B90-52B4-86C2-5F3F-633A8BA4E8E5}"/>
                </a:ext>
              </a:extLst>
            </p:cNvPr>
            <p:cNvGrpSpPr/>
            <p:nvPr/>
          </p:nvGrpSpPr>
          <p:grpSpPr>
            <a:xfrm>
              <a:off x="5108902" y="2922707"/>
              <a:ext cx="1605897" cy="1991414"/>
              <a:chOff x="5108902" y="2922707"/>
              <a:chExt cx="1605897" cy="1991414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5502321" y="4606344"/>
                <a:ext cx="10638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bg1">
                          <a:lumMod val="50000"/>
                          <a:alpha val="2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이 경 민</a:t>
                </a:r>
                <a:endParaRPr lang="ko-KR" altLang="en-US" sz="900" dirty="0">
                  <a:ln>
                    <a:solidFill>
                      <a:schemeClr val="bg1">
                        <a:lumMod val="50000"/>
                        <a:alpha val="2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6942451-0C58-3071-E3E2-E064B696E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08902" y="2922707"/>
                <a:ext cx="1605897" cy="1609484"/>
              </a:xfrm>
              <a:prstGeom prst="rect">
                <a:avLst/>
              </a:prstGeom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3A53CB4-397B-2C11-F2A9-54E637870439}"/>
              </a:ext>
            </a:extLst>
          </p:cNvPr>
          <p:cNvGrpSpPr/>
          <p:nvPr/>
        </p:nvGrpSpPr>
        <p:grpSpPr>
          <a:xfrm>
            <a:off x="4544954" y="6207033"/>
            <a:ext cx="5398211" cy="2968251"/>
            <a:chOff x="7470370" y="2932165"/>
            <a:chExt cx="3598807" cy="1978834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7E34786-66A8-92B3-9959-CA7C3B72C74B}"/>
                </a:ext>
              </a:extLst>
            </p:cNvPr>
            <p:cNvGrpSpPr/>
            <p:nvPr/>
          </p:nvGrpSpPr>
          <p:grpSpPr>
            <a:xfrm>
              <a:off x="9555622" y="3026859"/>
              <a:ext cx="1513555" cy="1878203"/>
              <a:chOff x="9555622" y="3026859"/>
              <a:chExt cx="1513555" cy="187820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B043D4-EB0A-1FAC-A06F-0DEC45949963}"/>
                  </a:ext>
                </a:extLst>
              </p:cNvPr>
              <p:cNvSpPr txBox="1"/>
              <p:nvPr/>
            </p:nvSpPr>
            <p:spPr>
              <a:xfrm>
                <a:off x="9791486" y="4597285"/>
                <a:ext cx="967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bg1">
                          <a:lumMod val="50000"/>
                          <a:alpha val="2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최 민 지</a:t>
                </a:r>
                <a:endParaRPr lang="ko-KR" altLang="en-US" sz="900" dirty="0">
                  <a:ln>
                    <a:solidFill>
                      <a:schemeClr val="bg1">
                        <a:lumMod val="50000"/>
                        <a:alpha val="2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B22CE7B7-32D6-B755-0582-67C14791C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55622" y="3026859"/>
                <a:ext cx="1513555" cy="1502782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579C90C-592B-7BD5-E17D-24830B6AC1E9}"/>
                </a:ext>
              </a:extLst>
            </p:cNvPr>
            <p:cNvGrpSpPr/>
            <p:nvPr/>
          </p:nvGrpSpPr>
          <p:grpSpPr>
            <a:xfrm>
              <a:off x="7470370" y="2932165"/>
              <a:ext cx="1644174" cy="1978834"/>
              <a:chOff x="3107920" y="2925815"/>
              <a:chExt cx="1644174" cy="197883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EA2B67-2A13-F6F1-0FFF-C0D8099705BA}"/>
                  </a:ext>
                </a:extLst>
              </p:cNvPr>
              <p:cNvSpPr txBox="1"/>
              <p:nvPr/>
            </p:nvSpPr>
            <p:spPr>
              <a:xfrm>
                <a:off x="3458146" y="4596872"/>
                <a:ext cx="967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bg1">
                          <a:lumMod val="50000"/>
                          <a:alpha val="2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이 용 휘</a:t>
                </a:r>
                <a:endParaRPr lang="ko-KR" altLang="en-US" sz="900" dirty="0">
                  <a:ln>
                    <a:solidFill>
                      <a:schemeClr val="bg1">
                        <a:lumMod val="50000"/>
                        <a:alpha val="2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B2CFA2C-3734-BCA4-5655-FF0544081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07920" y="2925815"/>
                <a:ext cx="1644174" cy="1650098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E00DCFE-3E28-5862-C6D8-4C85166FB2FF}"/>
              </a:ext>
            </a:extLst>
          </p:cNvPr>
          <p:cNvGrpSpPr/>
          <p:nvPr/>
        </p:nvGrpSpPr>
        <p:grpSpPr>
          <a:xfrm>
            <a:off x="649817" y="1393098"/>
            <a:ext cx="9802058" cy="3634350"/>
            <a:chOff x="1681709" y="4483344"/>
            <a:chExt cx="6534705" cy="2422900"/>
          </a:xfrm>
        </p:grpSpPr>
        <p:sp>
          <p:nvSpPr>
            <p:cNvPr id="48" name="object 32">
              <a:extLst>
                <a:ext uri="{FF2B5EF4-FFF2-40B4-BE49-F238E27FC236}">
                  <a16:creationId xmlns:a16="http://schemas.microsoft.com/office/drawing/2014/main" id="{D5AF4824-62C7-274B-0781-55F84DB78ED8}"/>
                </a:ext>
              </a:extLst>
            </p:cNvPr>
            <p:cNvSpPr/>
            <p:nvPr/>
          </p:nvSpPr>
          <p:spPr>
            <a:xfrm>
              <a:off x="3978019" y="4483344"/>
              <a:ext cx="4238395" cy="2422900"/>
            </a:xfrm>
            <a:custGeom>
              <a:avLst/>
              <a:gdLst/>
              <a:ahLst/>
              <a:cxnLst/>
              <a:rect l="l" t="t" r="r" b="b"/>
              <a:pathLst>
                <a:path w="7378700" h="1243329">
                  <a:moveTo>
                    <a:pt x="7378700" y="1243329"/>
                  </a:moveTo>
                  <a:lnTo>
                    <a:pt x="0" y="1243329"/>
                  </a:lnTo>
                  <a:lnTo>
                    <a:pt x="0" y="0"/>
                  </a:lnTo>
                  <a:lnTo>
                    <a:pt x="7378700" y="0"/>
                  </a:lnTo>
                  <a:lnTo>
                    <a:pt x="7378700" y="1243329"/>
                  </a:lnTo>
                  <a:close/>
                </a:path>
              </a:pathLst>
            </a:custGeom>
            <a:solidFill>
              <a:srgbClr val="00D9F0">
                <a:alpha val="10000"/>
              </a:srgbClr>
            </a:solidFill>
            <a:ln w="50800">
              <a:solidFill>
                <a:srgbClr val="00D9F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087E8A6-95A2-FCF5-0FB1-27CBBC58ACA9}"/>
                </a:ext>
              </a:extLst>
            </p:cNvPr>
            <p:cNvGrpSpPr/>
            <p:nvPr/>
          </p:nvGrpSpPr>
          <p:grpSpPr>
            <a:xfrm>
              <a:off x="1681709" y="5534772"/>
              <a:ext cx="2321423" cy="393474"/>
              <a:chOff x="8115208" y="2231209"/>
              <a:chExt cx="2321423" cy="393474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D701D5D-3FB4-CF57-4C59-5DEC58CFAEE4}"/>
                  </a:ext>
                </a:extLst>
              </p:cNvPr>
              <p:cNvSpPr/>
              <p:nvPr/>
            </p:nvSpPr>
            <p:spPr>
              <a:xfrm>
                <a:off x="8115208" y="2231209"/>
                <a:ext cx="2204849" cy="393474"/>
              </a:xfrm>
              <a:prstGeom prst="rect">
                <a:avLst/>
              </a:prstGeom>
              <a:solidFill>
                <a:srgbClr val="00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4099D5-3666-F7ED-FF91-56D957014ACD}"/>
                  </a:ext>
                </a:extLst>
              </p:cNvPr>
              <p:cNvSpPr txBox="1"/>
              <p:nvPr/>
            </p:nvSpPr>
            <p:spPr>
              <a:xfrm>
                <a:off x="8152232" y="2316228"/>
                <a:ext cx="22843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산돌고딕 L" panose="02030504000101010101" pitchFamily="18" charset="-127"/>
                    <a:ea typeface="산돌고딕 L" panose="02030504000101010101" pitchFamily="18" charset="-127"/>
                  </a:defRPr>
                </a:lvl1pPr>
              </a:lstStyle>
              <a:p>
                <a:r>
                  <a:rPr lang="en-US" altLang="ko-KR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Data Analysis</a:t>
                </a:r>
                <a:r>
                  <a:rPr lang="ko-KR" altLang="en-US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 </a:t>
                </a:r>
                <a:r>
                  <a:rPr lang="en-US" altLang="ko-KR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+ BE</a:t>
                </a:r>
                <a:r>
                  <a:rPr lang="ko-KR" altLang="en-US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 </a:t>
                </a:r>
                <a:r>
                  <a:rPr lang="en-US" altLang="ko-KR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+ FE</a:t>
                </a:r>
                <a:endParaRPr lang="ko-KR" altLang="en-US" sz="1800" dirty="0">
                  <a:ln w="0">
                    <a:solidFill>
                      <a:schemeClr val="bg1">
                        <a:alpha val="44000"/>
                      </a:schemeClr>
                    </a:solidFill>
                  </a:ln>
                  <a:solidFill>
                    <a:schemeClr val="bg1"/>
                  </a:solidFill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50700B1-BCAD-1467-750A-A8B7BEEDF661}"/>
              </a:ext>
            </a:extLst>
          </p:cNvPr>
          <p:cNvGrpSpPr/>
          <p:nvPr/>
        </p:nvGrpSpPr>
        <p:grpSpPr>
          <a:xfrm>
            <a:off x="649301" y="6070616"/>
            <a:ext cx="9802574" cy="3634350"/>
            <a:chOff x="306437" y="5437700"/>
            <a:chExt cx="6535049" cy="2422900"/>
          </a:xfrm>
        </p:grpSpPr>
        <p:sp>
          <p:nvSpPr>
            <p:cNvPr id="49" name="object 32">
              <a:extLst>
                <a:ext uri="{FF2B5EF4-FFF2-40B4-BE49-F238E27FC236}">
                  <a16:creationId xmlns:a16="http://schemas.microsoft.com/office/drawing/2014/main" id="{A8A629C6-E551-02EF-D44B-BE8931314D1D}"/>
                </a:ext>
              </a:extLst>
            </p:cNvPr>
            <p:cNvSpPr/>
            <p:nvPr/>
          </p:nvSpPr>
          <p:spPr>
            <a:xfrm>
              <a:off x="2603091" y="5437700"/>
              <a:ext cx="4238395" cy="2422900"/>
            </a:xfrm>
            <a:custGeom>
              <a:avLst/>
              <a:gdLst/>
              <a:ahLst/>
              <a:cxnLst/>
              <a:rect l="l" t="t" r="r" b="b"/>
              <a:pathLst>
                <a:path w="7378700" h="1243329">
                  <a:moveTo>
                    <a:pt x="7378700" y="1243329"/>
                  </a:moveTo>
                  <a:lnTo>
                    <a:pt x="0" y="1243329"/>
                  </a:lnTo>
                  <a:lnTo>
                    <a:pt x="0" y="0"/>
                  </a:lnTo>
                  <a:lnTo>
                    <a:pt x="7378700" y="0"/>
                  </a:lnTo>
                  <a:lnTo>
                    <a:pt x="7378700" y="1243329"/>
                  </a:lnTo>
                  <a:close/>
                </a:path>
              </a:pathLst>
            </a:custGeom>
            <a:solidFill>
              <a:srgbClr val="00D9F0">
                <a:alpha val="10000"/>
              </a:srgbClr>
            </a:solidFill>
            <a:ln w="50800">
              <a:solidFill>
                <a:srgbClr val="00D9F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1424688-F553-4820-FB5B-1AFA1473F830}"/>
                </a:ext>
              </a:extLst>
            </p:cNvPr>
            <p:cNvGrpSpPr/>
            <p:nvPr/>
          </p:nvGrpSpPr>
          <p:grpSpPr>
            <a:xfrm>
              <a:off x="306437" y="6737763"/>
              <a:ext cx="2225215" cy="393474"/>
              <a:chOff x="836616" y="3440550"/>
              <a:chExt cx="2371995" cy="393474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7A3AF5F-3FF3-4EFA-FD94-D679E9D17C92}"/>
                  </a:ext>
                </a:extLst>
              </p:cNvPr>
              <p:cNvSpPr/>
              <p:nvPr/>
            </p:nvSpPr>
            <p:spPr>
              <a:xfrm>
                <a:off x="836616" y="3440550"/>
                <a:ext cx="2371995" cy="393474"/>
              </a:xfrm>
              <a:prstGeom prst="rect">
                <a:avLst/>
              </a:prstGeom>
              <a:solidFill>
                <a:srgbClr val="00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8A92280-9487-97B4-5321-57CBF6B86440}"/>
                  </a:ext>
                </a:extLst>
              </p:cNvPr>
              <p:cNvSpPr txBox="1"/>
              <p:nvPr/>
            </p:nvSpPr>
            <p:spPr>
              <a:xfrm>
                <a:off x="1133308" y="3525120"/>
                <a:ext cx="17851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산돌고딕 L" panose="02030504000101010101" pitchFamily="18" charset="-127"/>
                    <a:ea typeface="산돌고딕 L" panose="02030504000101010101" pitchFamily="18" charset="-127"/>
                  </a:defRPr>
                </a:lvl1pPr>
              </a:lstStyle>
              <a:p>
                <a:r>
                  <a:rPr lang="en-US" altLang="ko-KR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AI</a:t>
                </a:r>
                <a:r>
                  <a:rPr lang="ko-KR" altLang="en-US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 </a:t>
                </a:r>
                <a:r>
                  <a:rPr lang="en-US" altLang="ko-KR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(LLM) + CI-CD</a:t>
                </a:r>
                <a:endParaRPr lang="ko-KR" altLang="en-US" sz="1800" dirty="0">
                  <a:ln w="0">
                    <a:solidFill>
                      <a:schemeClr val="bg1">
                        <a:alpha val="44000"/>
                      </a:schemeClr>
                    </a:solidFill>
                  </a:ln>
                  <a:solidFill>
                    <a:schemeClr val="bg1"/>
                  </a:solidFill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85D9C38A-BF9B-E4C1-41B2-407AEFB6D121}"/>
              </a:ext>
            </a:extLst>
          </p:cNvPr>
          <p:cNvSpPr txBox="1"/>
          <p:nvPr/>
        </p:nvSpPr>
        <p:spPr>
          <a:xfrm>
            <a:off x="11139124" y="6372158"/>
            <a:ext cx="6109190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b="1" dirty="0">
                <a:solidFill>
                  <a:srgbClr val="06142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각자가 원하는 </a:t>
            </a:r>
            <a:r>
              <a:rPr lang="en-US" altLang="ko-KR" sz="2700" b="1" dirty="0">
                <a:solidFill>
                  <a:srgbClr val="06142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700" b="1" dirty="0">
                <a:solidFill>
                  <a:srgbClr val="06142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에서 선택과 집중</a:t>
            </a:r>
          </a:p>
        </p:txBody>
      </p:sp>
      <p:sp>
        <p:nvSpPr>
          <p:cNvPr id="88" name="순서도: 논리합 87">
            <a:extLst>
              <a:ext uri="{FF2B5EF4-FFF2-40B4-BE49-F238E27FC236}">
                <a16:creationId xmlns:a16="http://schemas.microsoft.com/office/drawing/2014/main" id="{F9FDC225-13D2-84A6-AAE7-1FE3329F3B74}"/>
              </a:ext>
            </a:extLst>
          </p:cNvPr>
          <p:cNvSpPr/>
          <p:nvPr/>
        </p:nvSpPr>
        <p:spPr>
          <a:xfrm>
            <a:off x="6820772" y="5204150"/>
            <a:ext cx="693584" cy="713499"/>
          </a:xfrm>
          <a:prstGeom prst="flowChartOr">
            <a:avLst/>
          </a:prstGeom>
          <a:noFill/>
          <a:ln w="63500">
            <a:solidFill>
              <a:srgbClr val="00D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F24133-D088-E976-97AD-05EA22E8C3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3266" y="1536366"/>
            <a:ext cx="6502734" cy="65027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ADF0FD9-436F-FC6E-7CCB-D84A85368F1A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B1684AE5-23D9-D4EC-2DD5-4E4A5530E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5B5B9C71-82E2-89A0-2FA8-D6D3E789C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FC11F0F1-A655-FCDF-BB63-266B208E5229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5A2F0A-6D39-9957-C5A5-0AB503A12BD0}"/>
              </a:ext>
            </a:extLst>
          </p:cNvPr>
          <p:cNvGrpSpPr/>
          <p:nvPr/>
        </p:nvGrpSpPr>
        <p:grpSpPr>
          <a:xfrm>
            <a:off x="814067" y="800100"/>
            <a:ext cx="3077927" cy="476732"/>
            <a:chOff x="814067" y="800100"/>
            <a:chExt cx="3077927" cy="476732"/>
          </a:xfrm>
        </p:grpSpPr>
        <p:sp>
          <p:nvSpPr>
            <p:cNvPr id="8" name="TextBox 19">
              <a:extLst>
                <a:ext uri="{FF2B5EF4-FFF2-40B4-BE49-F238E27FC236}">
                  <a16:creationId xmlns:a16="http://schemas.microsoft.com/office/drawing/2014/main" id="{AB523382-5C66-F5C1-BF34-171FBE1A3F1F}"/>
                </a:ext>
              </a:extLst>
            </p:cNvPr>
            <p:cNvSpPr txBox="1"/>
            <p:nvPr/>
          </p:nvSpPr>
          <p:spPr>
            <a:xfrm>
              <a:off x="1371600" y="914552"/>
              <a:ext cx="2520394" cy="3427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9600"/>
                </a:lnSpc>
              </a:pPr>
              <a:r>
                <a:rPr lang="ko-KR" altLang="en-US" sz="3000" b="1" dirty="0">
                  <a:solidFill>
                    <a:srgbClr val="5350E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이슈 해결 </a:t>
              </a:r>
              <a:endParaRPr lang="ko-KR" altLang="en-US" sz="32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CB5B5F4-9D60-A3EC-AFC5-0D4BB9FC6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067" y="800100"/>
              <a:ext cx="557533" cy="47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72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53" r="2888"/>
          <a:stretch/>
        </p:blipFill>
        <p:spPr>
          <a:xfrm rot="-5400000">
            <a:off x="4006850" y="-3994150"/>
            <a:ext cx="10287000" cy="1827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2654300"/>
            <a:ext cx="1028700" cy="901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27500" y="4521200"/>
            <a:ext cx="100965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FFFFFF"/>
                </a:solidFill>
                <a:latin typeface="Gmarket Sans Bold"/>
              </a:rPr>
              <a:t>THANK YOU.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75200" y="3784600"/>
            <a:ext cx="8610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400">
                <a:solidFill>
                  <a:srgbClr val="FFFFFF"/>
                </a:solidFill>
                <a:latin typeface="Gmarket Sans Light"/>
              </a:rPr>
              <a:t>AI COMPANY INSIGHT MARKET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039100" y="6680200"/>
            <a:ext cx="22606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013700" y="6781800"/>
            <a:ext cx="2298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Pretendard Light"/>
              </a:rPr>
              <a:t>AIM-SNIPER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99"/>
          <a:stretch/>
        </p:blipFill>
        <p:spPr>
          <a:xfrm rot="-5400000">
            <a:off x="4000500" y="-3949700"/>
            <a:ext cx="10325100" cy="18224500"/>
          </a:xfrm>
          <a:prstGeom prst="rect">
            <a:avLst/>
          </a:prstGeom>
        </p:spPr>
      </p:pic>
      <p:pic>
        <p:nvPicPr>
          <p:cNvPr id="3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0"/>
            <a:ext cx="16383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1"/>
          <a:stretch/>
        </p:blipFill>
        <p:spPr>
          <a:xfrm>
            <a:off x="-63500" y="-101600"/>
            <a:ext cx="6350000" cy="10388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1500" y="5937250"/>
            <a:ext cx="3175000" cy="4362450"/>
          </a:xfrm>
          <a:prstGeom prst="rect">
            <a:avLst/>
          </a:prstGeom>
        </p:spPr>
      </p:pic>
      <p:pic>
        <p:nvPicPr>
          <p:cNvPr id="6" name="Picture 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385300" y="4597400"/>
            <a:ext cx="7150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77300" y="2298700"/>
            <a:ext cx="38989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기획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의도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및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 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주제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선정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86700" y="2032000"/>
            <a:ext cx="1092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51900" y="4140200"/>
            <a:ext cx="29718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요구사항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정의서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61300" y="3911600"/>
            <a:ext cx="15748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77300" y="6019800"/>
            <a:ext cx="3784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프로젝트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 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진행상황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6700" y="5765800"/>
            <a:ext cx="1092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90000" y="7759700"/>
            <a:ext cx="1968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예상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결과물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6700" y="7607300"/>
            <a:ext cx="1092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100" y="977900"/>
            <a:ext cx="55372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800" b="0" i="0" u="none" strike="noStrike" dirty="0">
                <a:solidFill>
                  <a:srgbClr val="FFFFFF"/>
                </a:solidFill>
                <a:latin typeface="Pretendard ExtraBold"/>
              </a:rPr>
              <a:t>INDEX</a:t>
            </a:r>
          </a:p>
          <a:p>
            <a:pPr lvl="0" algn="l">
              <a:lnSpc>
                <a:spcPct val="99600"/>
              </a:lnSpc>
            </a:pPr>
            <a:r>
              <a:rPr lang="en-US" sz="6800" b="0" i="0" u="none" strike="noStrike" dirty="0">
                <a:solidFill>
                  <a:srgbClr val="FFFFFF"/>
                </a:solidFill>
                <a:latin typeface="Pretendard ExtraBold"/>
              </a:rPr>
              <a:t>CONTENTS.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55800" y="2197100"/>
            <a:ext cx="2006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이슈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사항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77900" y="2032000"/>
            <a:ext cx="1104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68500" y="4064000"/>
            <a:ext cx="1206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Q&amp;A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77900" y="3898900"/>
            <a:ext cx="1104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0B6D5-DCB5-E95A-D6BC-3E691F270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BD89D430-4E13-CE30-60DA-E419194ABC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16446500" y="4914900"/>
            <a:ext cx="304800" cy="304800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EAD8A2B2-A4AF-36EA-1B9D-B4F273180C5D}"/>
              </a:ext>
            </a:extLst>
          </p:cNvPr>
          <p:cNvSpPr txBox="1"/>
          <p:nvPr/>
        </p:nvSpPr>
        <p:spPr>
          <a:xfrm>
            <a:off x="14198600" y="3556000"/>
            <a:ext cx="21336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12300" b="0" i="0" u="none" strike="noStrike" dirty="0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B7867CA4-B978-20BD-557A-0960CB279719}"/>
              </a:ext>
            </a:extLst>
          </p:cNvPr>
          <p:cNvSpPr txBox="1"/>
          <p:nvPr/>
        </p:nvSpPr>
        <p:spPr>
          <a:xfrm>
            <a:off x="6223000" y="5930900"/>
            <a:ext cx="10604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기획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의도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및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주제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선정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584B7BE2-9030-6087-5A8A-644B51ED1D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B456DFB4-52DC-C532-3688-98A172F8C1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9A7C55A1-B2BF-2DBA-5E5F-8CB71F383F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5911476-DD3E-46E4-F417-8E916E783194}"/>
              </a:ext>
            </a:extLst>
          </p:cNvPr>
          <p:cNvGrpSpPr/>
          <p:nvPr/>
        </p:nvGrpSpPr>
        <p:grpSpPr>
          <a:xfrm>
            <a:off x="749489" y="876300"/>
            <a:ext cx="4660711" cy="838200"/>
            <a:chOff x="685800" y="876300"/>
            <a:chExt cx="4660711" cy="8382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26B1C6-8044-6F7C-1E79-ED5240A83743}"/>
                </a:ext>
              </a:extLst>
            </p:cNvPr>
            <p:cNvSpPr txBox="1"/>
            <p:nvPr/>
          </p:nvSpPr>
          <p:spPr>
            <a:xfrm>
              <a:off x="1524000" y="876300"/>
              <a:ext cx="3822511" cy="80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기획문서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시장분석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5731CF3-1501-F8DA-39C9-241824AC7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886386"/>
              <a:ext cx="851775" cy="828114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278DC6E0-5674-5499-AF24-0D0BE1B31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45" y="2279002"/>
            <a:ext cx="16625455" cy="70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65892F-4962-1134-C8D4-EE81A3AB7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345" y="1729948"/>
            <a:ext cx="16625455" cy="85189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43A611-52A3-F2D7-C1A1-773255580CEE}"/>
              </a:ext>
            </a:extLst>
          </p:cNvPr>
          <p:cNvGrpSpPr/>
          <p:nvPr/>
        </p:nvGrpSpPr>
        <p:grpSpPr>
          <a:xfrm>
            <a:off x="685800" y="876300"/>
            <a:ext cx="4660711" cy="838200"/>
            <a:chOff x="685800" y="876300"/>
            <a:chExt cx="4660711" cy="8382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CD0262-964D-E677-AD5B-8131FFC1EC6B}"/>
                </a:ext>
              </a:extLst>
            </p:cNvPr>
            <p:cNvSpPr txBox="1"/>
            <p:nvPr/>
          </p:nvSpPr>
          <p:spPr>
            <a:xfrm>
              <a:off x="1524000" y="876300"/>
              <a:ext cx="3822511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기획문서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–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문제정의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(1)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B4462F-FD9B-DC1B-9EF7-130764C1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886386"/>
              <a:ext cx="851775" cy="82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905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6C7EA2-A167-6099-22D7-3CB22D8EB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943100"/>
            <a:ext cx="16625455" cy="829344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5804C77-3C75-D7FE-9D56-F189E03A95B1}"/>
              </a:ext>
            </a:extLst>
          </p:cNvPr>
          <p:cNvGrpSpPr/>
          <p:nvPr/>
        </p:nvGrpSpPr>
        <p:grpSpPr>
          <a:xfrm>
            <a:off x="685800" y="876300"/>
            <a:ext cx="5410200" cy="1419619"/>
            <a:chOff x="685800" y="876300"/>
            <a:chExt cx="5410200" cy="1419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1626D4-10FA-B301-2730-5205527FF208}"/>
                </a:ext>
              </a:extLst>
            </p:cNvPr>
            <p:cNvSpPr txBox="1"/>
            <p:nvPr/>
          </p:nvSpPr>
          <p:spPr>
            <a:xfrm>
              <a:off x="1470762" y="876300"/>
              <a:ext cx="4625238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기획문서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–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문제정의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(2)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B4B340-A93B-4A33-8444-7C46F9ED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800" y="886386"/>
              <a:ext cx="851775" cy="82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982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F5A1AE-82EF-67F4-7509-9116894D7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00100"/>
            <a:ext cx="14101439" cy="9351818"/>
          </a:xfrm>
          <a:prstGeom prst="rect">
            <a:avLst/>
          </a:prstGeom>
        </p:spPr>
      </p:pic>
      <p:sp>
        <p:nvSpPr>
          <p:cNvPr id="37" name="object 32">
            <a:extLst>
              <a:ext uri="{FF2B5EF4-FFF2-40B4-BE49-F238E27FC236}">
                <a16:creationId xmlns:a16="http://schemas.microsoft.com/office/drawing/2014/main" id="{F3B253B8-41C7-F964-A343-C300771AFDD5}"/>
              </a:ext>
            </a:extLst>
          </p:cNvPr>
          <p:cNvSpPr/>
          <p:nvPr/>
        </p:nvSpPr>
        <p:spPr>
          <a:xfrm>
            <a:off x="1828800" y="1487632"/>
            <a:ext cx="1634085" cy="245986"/>
          </a:xfrm>
          <a:custGeom>
            <a:avLst/>
            <a:gdLst/>
            <a:ahLst/>
            <a:cxnLst/>
            <a:rect l="l" t="t" r="r" b="b"/>
            <a:pathLst>
              <a:path w="7378700" h="1243329">
                <a:moveTo>
                  <a:pt x="7378700" y="1243329"/>
                </a:moveTo>
                <a:lnTo>
                  <a:pt x="0" y="1243329"/>
                </a:lnTo>
                <a:lnTo>
                  <a:pt x="0" y="0"/>
                </a:lnTo>
                <a:lnTo>
                  <a:pt x="7378700" y="0"/>
                </a:lnTo>
                <a:lnTo>
                  <a:pt x="7378700" y="1243329"/>
                </a:lnTo>
                <a:close/>
              </a:path>
            </a:pathLst>
          </a:custGeom>
          <a:solidFill>
            <a:srgbClr val="00D9F0">
              <a:alpha val="26998"/>
            </a:srgbClr>
          </a:solidFill>
          <a:ln w="50800">
            <a:solidFill>
              <a:srgbClr val="00D9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094FC025-30E0-46A1-05F0-A05CB6B3E020}"/>
              </a:ext>
            </a:extLst>
          </p:cNvPr>
          <p:cNvSpPr/>
          <p:nvPr/>
        </p:nvSpPr>
        <p:spPr>
          <a:xfrm>
            <a:off x="1828800" y="2095500"/>
            <a:ext cx="1227713" cy="270585"/>
          </a:xfrm>
          <a:custGeom>
            <a:avLst/>
            <a:gdLst/>
            <a:ahLst/>
            <a:cxnLst/>
            <a:rect l="l" t="t" r="r" b="b"/>
            <a:pathLst>
              <a:path w="7378700" h="1243329">
                <a:moveTo>
                  <a:pt x="7378700" y="1243329"/>
                </a:moveTo>
                <a:lnTo>
                  <a:pt x="0" y="1243329"/>
                </a:lnTo>
                <a:lnTo>
                  <a:pt x="0" y="0"/>
                </a:lnTo>
                <a:lnTo>
                  <a:pt x="7378700" y="0"/>
                </a:lnTo>
                <a:lnTo>
                  <a:pt x="7378700" y="1243329"/>
                </a:lnTo>
                <a:close/>
              </a:path>
            </a:pathLst>
          </a:custGeom>
          <a:solidFill>
            <a:srgbClr val="00D9F0">
              <a:alpha val="26998"/>
            </a:srgbClr>
          </a:solidFill>
          <a:ln w="50800">
            <a:solidFill>
              <a:srgbClr val="00D9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2">
            <a:extLst>
              <a:ext uri="{FF2B5EF4-FFF2-40B4-BE49-F238E27FC236}">
                <a16:creationId xmlns:a16="http://schemas.microsoft.com/office/drawing/2014/main" id="{5CCF3106-A04C-0D18-C802-3AED8FC2A488}"/>
              </a:ext>
            </a:extLst>
          </p:cNvPr>
          <p:cNvSpPr/>
          <p:nvPr/>
        </p:nvSpPr>
        <p:spPr>
          <a:xfrm>
            <a:off x="1813986" y="7658100"/>
            <a:ext cx="1227713" cy="270585"/>
          </a:xfrm>
          <a:custGeom>
            <a:avLst/>
            <a:gdLst/>
            <a:ahLst/>
            <a:cxnLst/>
            <a:rect l="l" t="t" r="r" b="b"/>
            <a:pathLst>
              <a:path w="7378700" h="1243329">
                <a:moveTo>
                  <a:pt x="7378700" y="1243329"/>
                </a:moveTo>
                <a:lnTo>
                  <a:pt x="0" y="1243329"/>
                </a:lnTo>
                <a:lnTo>
                  <a:pt x="0" y="0"/>
                </a:lnTo>
                <a:lnTo>
                  <a:pt x="7378700" y="0"/>
                </a:lnTo>
                <a:lnTo>
                  <a:pt x="7378700" y="1243329"/>
                </a:lnTo>
                <a:close/>
              </a:path>
            </a:pathLst>
          </a:custGeom>
          <a:solidFill>
            <a:srgbClr val="00D9F0">
              <a:alpha val="26998"/>
            </a:srgbClr>
          </a:solidFill>
          <a:ln w="50800">
            <a:solidFill>
              <a:srgbClr val="00D9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2">
            <a:extLst>
              <a:ext uri="{FF2B5EF4-FFF2-40B4-BE49-F238E27FC236}">
                <a16:creationId xmlns:a16="http://schemas.microsoft.com/office/drawing/2014/main" id="{86510D5B-36E8-6551-1054-E0A55399108D}"/>
              </a:ext>
            </a:extLst>
          </p:cNvPr>
          <p:cNvSpPr/>
          <p:nvPr/>
        </p:nvSpPr>
        <p:spPr>
          <a:xfrm>
            <a:off x="1524000" y="8572500"/>
            <a:ext cx="1227713" cy="270585"/>
          </a:xfrm>
          <a:custGeom>
            <a:avLst/>
            <a:gdLst/>
            <a:ahLst/>
            <a:cxnLst/>
            <a:rect l="l" t="t" r="r" b="b"/>
            <a:pathLst>
              <a:path w="7378700" h="1243329">
                <a:moveTo>
                  <a:pt x="7378700" y="1243329"/>
                </a:moveTo>
                <a:lnTo>
                  <a:pt x="0" y="1243329"/>
                </a:lnTo>
                <a:lnTo>
                  <a:pt x="0" y="0"/>
                </a:lnTo>
                <a:lnTo>
                  <a:pt x="7378700" y="0"/>
                </a:lnTo>
                <a:lnTo>
                  <a:pt x="7378700" y="1243329"/>
                </a:lnTo>
                <a:close/>
              </a:path>
            </a:pathLst>
          </a:custGeom>
          <a:solidFill>
            <a:srgbClr val="00D9F0">
              <a:alpha val="26998"/>
            </a:srgbClr>
          </a:solidFill>
          <a:ln w="50800">
            <a:solidFill>
              <a:srgbClr val="00D9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87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</TotalTime>
  <Words>862</Words>
  <Application>Microsoft Office PowerPoint</Application>
  <PresentationFormat>사용자 지정</PresentationFormat>
  <Paragraphs>230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0" baseType="lpstr">
      <vt:lpstr>Pretendard ExtraBold</vt:lpstr>
      <vt:lpstr>Gmarket Sans Medium</vt:lpstr>
      <vt:lpstr>Gmarket Sans Light</vt:lpstr>
      <vt:lpstr>Pretendard Light</vt:lpstr>
      <vt:lpstr>휴먼엑스포</vt:lpstr>
      <vt:lpstr>Gmarket Sans Bold</vt:lpstr>
      <vt:lpstr>G마켓 산스 Bold</vt:lpstr>
      <vt:lpstr>Pretendard Black</vt:lpstr>
      <vt:lpstr>Calibri</vt:lpstr>
      <vt:lpstr>Pretendard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SAMSUNG</dc:creator>
  <cp:lastModifiedBy>Kyeong Won Min</cp:lastModifiedBy>
  <cp:revision>81</cp:revision>
  <dcterms:created xsi:type="dcterms:W3CDTF">2006-08-16T00:00:00Z</dcterms:created>
  <dcterms:modified xsi:type="dcterms:W3CDTF">2024-10-15T08:45:08Z</dcterms:modified>
</cp:coreProperties>
</file>